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1869"/>
    <p:restoredTop sz="23034"/>
  </p:normalViewPr>
  <p:slideViewPr>
    <p:cSldViewPr snapToGrid="0" snapToObjects="1">
      <p:cViewPr varScale="1">
        <p:scale>
          <a:sx n="22" d="100"/>
          <a:sy n="22" d="100"/>
        </p:scale>
        <p:origin x="5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8AC09A-EB89-F747-B2DD-94F485C59F4F}" type="doc">
      <dgm:prSet loTypeId="urn:microsoft.com/office/officeart/2005/8/layout/hProcess11" loCatId="" qsTypeId="urn:microsoft.com/office/officeart/2005/8/quickstyle/simple1" qsCatId="simple" csTypeId="urn:microsoft.com/office/officeart/2005/8/colors/accent1_2" csCatId="accent1" phldr="1"/>
      <dgm:spPr/>
    </dgm:pt>
    <dgm:pt modelId="{FDDDD4A0-2466-8B45-BE60-FF410906C539}">
      <dgm:prSet phldrT="[Text]"/>
      <dgm:spPr/>
      <dgm:t>
        <a:bodyPr/>
        <a:lstStyle/>
        <a:p>
          <a:r>
            <a:rPr lang="en-US" dirty="0"/>
            <a:t>Genetics</a:t>
          </a:r>
        </a:p>
      </dgm:t>
    </dgm:pt>
    <dgm:pt modelId="{20A27C18-7B99-D046-B23A-56C096C7BBA9}" type="parTrans" cxnId="{81042392-3CBE-A641-87D8-A31AE0A7A022}">
      <dgm:prSet/>
      <dgm:spPr/>
      <dgm:t>
        <a:bodyPr/>
        <a:lstStyle/>
        <a:p>
          <a:endParaRPr lang="en-US"/>
        </a:p>
      </dgm:t>
    </dgm:pt>
    <dgm:pt modelId="{303265DE-668A-E642-8C3C-19DF6C0CE316}" type="sibTrans" cxnId="{81042392-3CBE-A641-87D8-A31AE0A7A022}">
      <dgm:prSet/>
      <dgm:spPr/>
      <dgm:t>
        <a:bodyPr/>
        <a:lstStyle/>
        <a:p>
          <a:endParaRPr lang="en-US"/>
        </a:p>
      </dgm:t>
    </dgm:pt>
    <dgm:pt modelId="{690C2825-A688-D84E-BB1C-FD6D7C1F1F5D}">
      <dgm:prSet phldrT="[Text]"/>
      <dgm:spPr/>
      <dgm:t>
        <a:bodyPr/>
        <a:lstStyle/>
        <a:p>
          <a:r>
            <a:rPr lang="en-US" dirty="0"/>
            <a:t>Adverse Childhood Experiences</a:t>
          </a:r>
        </a:p>
      </dgm:t>
    </dgm:pt>
    <dgm:pt modelId="{D39F0B61-820D-484C-9B59-FF0DB4581FA8}" type="parTrans" cxnId="{47BAB621-131A-634F-854D-ABE845B6A27E}">
      <dgm:prSet/>
      <dgm:spPr/>
      <dgm:t>
        <a:bodyPr/>
        <a:lstStyle/>
        <a:p>
          <a:endParaRPr lang="en-US"/>
        </a:p>
      </dgm:t>
    </dgm:pt>
    <dgm:pt modelId="{7AC96292-A31E-8041-AC0E-452CD6FF001D}" type="sibTrans" cxnId="{47BAB621-131A-634F-854D-ABE845B6A27E}">
      <dgm:prSet/>
      <dgm:spPr/>
      <dgm:t>
        <a:bodyPr/>
        <a:lstStyle/>
        <a:p>
          <a:endParaRPr lang="en-US"/>
        </a:p>
      </dgm:t>
    </dgm:pt>
    <dgm:pt modelId="{EADF1288-D945-1440-9B4C-3D7935D73766}">
      <dgm:prSet phldrT="[Text]"/>
      <dgm:spPr/>
      <dgm:t>
        <a:bodyPr/>
        <a:lstStyle/>
        <a:p>
          <a:r>
            <a:rPr lang="en-US" dirty="0"/>
            <a:t>Adolescent Drug Use</a:t>
          </a:r>
        </a:p>
      </dgm:t>
    </dgm:pt>
    <dgm:pt modelId="{C2D82C32-24BF-FD45-9FF6-4B235EC43A23}" type="parTrans" cxnId="{9ADA4281-E486-3246-95AB-1AA2405C83D4}">
      <dgm:prSet/>
      <dgm:spPr/>
      <dgm:t>
        <a:bodyPr/>
        <a:lstStyle/>
        <a:p>
          <a:endParaRPr lang="en-US"/>
        </a:p>
      </dgm:t>
    </dgm:pt>
    <dgm:pt modelId="{A425669F-F583-AE49-9E59-2189DC7B8570}" type="sibTrans" cxnId="{9ADA4281-E486-3246-95AB-1AA2405C83D4}">
      <dgm:prSet/>
      <dgm:spPr/>
      <dgm:t>
        <a:bodyPr/>
        <a:lstStyle/>
        <a:p>
          <a:endParaRPr lang="en-US"/>
        </a:p>
      </dgm:t>
    </dgm:pt>
    <dgm:pt modelId="{B23E2589-65AB-BA4F-B6D6-5C8E863D2397}">
      <dgm:prSet/>
      <dgm:spPr/>
      <dgm:t>
        <a:bodyPr/>
        <a:lstStyle/>
        <a:p>
          <a:r>
            <a:rPr lang="en-US" dirty="0"/>
            <a:t>Mental Illness &amp; Personality</a:t>
          </a:r>
        </a:p>
      </dgm:t>
    </dgm:pt>
    <dgm:pt modelId="{5A3C73DD-FCA2-2A45-BBCC-28CC5B4406AD}" type="parTrans" cxnId="{6F0EC698-5CAE-D042-B5CC-C5ED89ACF3A1}">
      <dgm:prSet/>
      <dgm:spPr/>
      <dgm:t>
        <a:bodyPr/>
        <a:lstStyle/>
        <a:p>
          <a:endParaRPr lang="en-US"/>
        </a:p>
      </dgm:t>
    </dgm:pt>
    <dgm:pt modelId="{41FC35E9-5964-A644-9390-E98F1A8332F5}" type="sibTrans" cxnId="{6F0EC698-5CAE-D042-B5CC-C5ED89ACF3A1}">
      <dgm:prSet/>
      <dgm:spPr/>
      <dgm:t>
        <a:bodyPr/>
        <a:lstStyle/>
        <a:p>
          <a:endParaRPr lang="en-US"/>
        </a:p>
      </dgm:t>
    </dgm:pt>
    <dgm:pt modelId="{61D6BB8B-9864-8B4B-82BB-FAA783A6042B}">
      <dgm:prSet/>
      <dgm:spPr/>
      <dgm:t>
        <a:bodyPr/>
        <a:lstStyle/>
        <a:p>
          <a:r>
            <a:rPr lang="en-US" dirty="0"/>
            <a:t>Peers, Family, &amp; Culture</a:t>
          </a:r>
        </a:p>
      </dgm:t>
    </dgm:pt>
    <dgm:pt modelId="{26249062-4B6F-614E-A64B-F63AAEFBB4C5}" type="parTrans" cxnId="{E6B2EDD3-7960-4642-A23C-BD5C2021697F}">
      <dgm:prSet/>
      <dgm:spPr/>
      <dgm:t>
        <a:bodyPr/>
        <a:lstStyle/>
        <a:p>
          <a:endParaRPr lang="en-US"/>
        </a:p>
      </dgm:t>
    </dgm:pt>
    <dgm:pt modelId="{439BC280-910F-4048-B5DE-96B358CB11E9}" type="sibTrans" cxnId="{E6B2EDD3-7960-4642-A23C-BD5C2021697F}">
      <dgm:prSet/>
      <dgm:spPr/>
      <dgm:t>
        <a:bodyPr/>
        <a:lstStyle/>
        <a:p>
          <a:endParaRPr lang="en-US"/>
        </a:p>
      </dgm:t>
    </dgm:pt>
    <dgm:pt modelId="{972C80D7-687D-8647-AF19-2ABA2FFBE2EA}" type="pres">
      <dgm:prSet presAssocID="{FE8AC09A-EB89-F747-B2DD-94F485C59F4F}" presName="Name0" presStyleCnt="0">
        <dgm:presLayoutVars>
          <dgm:dir/>
          <dgm:resizeHandles val="exact"/>
        </dgm:presLayoutVars>
      </dgm:prSet>
      <dgm:spPr/>
    </dgm:pt>
    <dgm:pt modelId="{B5991A2B-75A6-8646-9006-7F42110EFBA7}" type="pres">
      <dgm:prSet presAssocID="{FE8AC09A-EB89-F747-B2DD-94F485C59F4F}" presName="arrow" presStyleLbl="bgShp" presStyleIdx="0" presStyleCnt="1"/>
      <dgm:spPr/>
    </dgm:pt>
    <dgm:pt modelId="{E2C2D1E9-AF82-AD4F-B700-2D709BBDC59B}" type="pres">
      <dgm:prSet presAssocID="{FE8AC09A-EB89-F747-B2DD-94F485C59F4F}" presName="points" presStyleCnt="0"/>
      <dgm:spPr/>
    </dgm:pt>
    <dgm:pt modelId="{380B67D9-D3EE-6B43-8042-C8A48CAA6577}" type="pres">
      <dgm:prSet presAssocID="{FDDDD4A0-2466-8B45-BE60-FF410906C539}" presName="compositeA" presStyleCnt="0"/>
      <dgm:spPr/>
    </dgm:pt>
    <dgm:pt modelId="{A20ACE27-C387-6347-9510-13DA5E7A4A3F}" type="pres">
      <dgm:prSet presAssocID="{FDDDD4A0-2466-8B45-BE60-FF410906C539}" presName="textA" presStyleLbl="revTx" presStyleIdx="0" presStyleCnt="5">
        <dgm:presLayoutVars>
          <dgm:bulletEnabled val="1"/>
        </dgm:presLayoutVars>
      </dgm:prSet>
      <dgm:spPr/>
    </dgm:pt>
    <dgm:pt modelId="{BE5561AD-8C09-5E44-9B7E-F25FFE7455D7}" type="pres">
      <dgm:prSet presAssocID="{FDDDD4A0-2466-8B45-BE60-FF410906C539}" presName="circleA" presStyleLbl="node1" presStyleIdx="0" presStyleCnt="5"/>
      <dgm:spPr/>
    </dgm:pt>
    <dgm:pt modelId="{861F82CC-E2EF-A14D-930B-ACF7DDE60E39}" type="pres">
      <dgm:prSet presAssocID="{FDDDD4A0-2466-8B45-BE60-FF410906C539}" presName="spaceA" presStyleCnt="0"/>
      <dgm:spPr/>
    </dgm:pt>
    <dgm:pt modelId="{1930F2D3-C7ED-3847-8703-40CEA48955CC}" type="pres">
      <dgm:prSet presAssocID="{303265DE-668A-E642-8C3C-19DF6C0CE316}" presName="space" presStyleCnt="0"/>
      <dgm:spPr/>
    </dgm:pt>
    <dgm:pt modelId="{D1CCE9DC-3E73-4244-B86C-A81B16C86359}" type="pres">
      <dgm:prSet presAssocID="{690C2825-A688-D84E-BB1C-FD6D7C1F1F5D}" presName="compositeB" presStyleCnt="0"/>
      <dgm:spPr/>
    </dgm:pt>
    <dgm:pt modelId="{89B42BB8-00DB-3048-8301-C31925F7052B}" type="pres">
      <dgm:prSet presAssocID="{690C2825-A688-D84E-BB1C-FD6D7C1F1F5D}" presName="textB" presStyleLbl="revTx" presStyleIdx="1" presStyleCnt="5">
        <dgm:presLayoutVars>
          <dgm:bulletEnabled val="1"/>
        </dgm:presLayoutVars>
      </dgm:prSet>
      <dgm:spPr/>
    </dgm:pt>
    <dgm:pt modelId="{A710B560-5A61-7046-983E-7FBBD4C0B4E6}" type="pres">
      <dgm:prSet presAssocID="{690C2825-A688-D84E-BB1C-FD6D7C1F1F5D}" presName="circleB" presStyleLbl="node1" presStyleIdx="1" presStyleCnt="5"/>
      <dgm:spPr/>
    </dgm:pt>
    <dgm:pt modelId="{D4E380D3-7E66-F541-8C2F-DF4AB1FC7554}" type="pres">
      <dgm:prSet presAssocID="{690C2825-A688-D84E-BB1C-FD6D7C1F1F5D}" presName="spaceB" presStyleCnt="0"/>
      <dgm:spPr/>
    </dgm:pt>
    <dgm:pt modelId="{9A8C6562-EE4D-984C-B87B-0429B6124AAE}" type="pres">
      <dgm:prSet presAssocID="{7AC96292-A31E-8041-AC0E-452CD6FF001D}" presName="space" presStyleCnt="0"/>
      <dgm:spPr/>
    </dgm:pt>
    <dgm:pt modelId="{EC563A54-949A-5D4B-8F51-1E15081DAEC9}" type="pres">
      <dgm:prSet presAssocID="{EADF1288-D945-1440-9B4C-3D7935D73766}" presName="compositeA" presStyleCnt="0"/>
      <dgm:spPr/>
    </dgm:pt>
    <dgm:pt modelId="{25A1DC0B-5B70-0A46-B7B6-7D3A2E990A40}" type="pres">
      <dgm:prSet presAssocID="{EADF1288-D945-1440-9B4C-3D7935D73766}" presName="textA" presStyleLbl="revTx" presStyleIdx="2" presStyleCnt="5">
        <dgm:presLayoutVars>
          <dgm:bulletEnabled val="1"/>
        </dgm:presLayoutVars>
      </dgm:prSet>
      <dgm:spPr/>
    </dgm:pt>
    <dgm:pt modelId="{7EBD68F3-8446-834B-B5EB-6E78C3AF2FDF}" type="pres">
      <dgm:prSet presAssocID="{EADF1288-D945-1440-9B4C-3D7935D73766}" presName="circleA" presStyleLbl="node1" presStyleIdx="2" presStyleCnt="5"/>
      <dgm:spPr/>
    </dgm:pt>
    <dgm:pt modelId="{1191576C-920A-5041-9094-B201CB670603}" type="pres">
      <dgm:prSet presAssocID="{EADF1288-D945-1440-9B4C-3D7935D73766}" presName="spaceA" presStyleCnt="0"/>
      <dgm:spPr/>
    </dgm:pt>
    <dgm:pt modelId="{E890527E-7657-9F48-B3C8-1B0D013CCF93}" type="pres">
      <dgm:prSet presAssocID="{A425669F-F583-AE49-9E59-2189DC7B8570}" presName="space" presStyleCnt="0"/>
      <dgm:spPr/>
    </dgm:pt>
    <dgm:pt modelId="{27BD3894-1A00-4442-B485-E795DCF22B2A}" type="pres">
      <dgm:prSet presAssocID="{B23E2589-65AB-BA4F-B6D6-5C8E863D2397}" presName="compositeB" presStyleCnt="0"/>
      <dgm:spPr/>
    </dgm:pt>
    <dgm:pt modelId="{F32E66A8-A054-D249-A6FE-2ACA9814B3BE}" type="pres">
      <dgm:prSet presAssocID="{B23E2589-65AB-BA4F-B6D6-5C8E863D2397}" presName="textB" presStyleLbl="revTx" presStyleIdx="3" presStyleCnt="5">
        <dgm:presLayoutVars>
          <dgm:bulletEnabled val="1"/>
        </dgm:presLayoutVars>
      </dgm:prSet>
      <dgm:spPr/>
    </dgm:pt>
    <dgm:pt modelId="{1E6EE9FE-693F-794E-AAFC-780E76EF9C51}" type="pres">
      <dgm:prSet presAssocID="{B23E2589-65AB-BA4F-B6D6-5C8E863D2397}" presName="circleB" presStyleLbl="node1" presStyleIdx="3" presStyleCnt="5"/>
      <dgm:spPr/>
    </dgm:pt>
    <dgm:pt modelId="{72ABB7C6-10F6-FB4B-AE8E-957BA6D3E54D}" type="pres">
      <dgm:prSet presAssocID="{B23E2589-65AB-BA4F-B6D6-5C8E863D2397}" presName="spaceB" presStyleCnt="0"/>
      <dgm:spPr/>
    </dgm:pt>
    <dgm:pt modelId="{A35305E2-1562-F547-9E9D-966266090B7F}" type="pres">
      <dgm:prSet presAssocID="{41FC35E9-5964-A644-9390-E98F1A8332F5}" presName="space" presStyleCnt="0"/>
      <dgm:spPr/>
    </dgm:pt>
    <dgm:pt modelId="{165C6328-3534-1844-8F3D-0710AC67B144}" type="pres">
      <dgm:prSet presAssocID="{61D6BB8B-9864-8B4B-82BB-FAA783A6042B}" presName="compositeA" presStyleCnt="0"/>
      <dgm:spPr/>
    </dgm:pt>
    <dgm:pt modelId="{1E98DB41-25C3-AA44-A046-A0FC3081CAD4}" type="pres">
      <dgm:prSet presAssocID="{61D6BB8B-9864-8B4B-82BB-FAA783A6042B}" presName="textA" presStyleLbl="revTx" presStyleIdx="4" presStyleCnt="5">
        <dgm:presLayoutVars>
          <dgm:bulletEnabled val="1"/>
        </dgm:presLayoutVars>
      </dgm:prSet>
      <dgm:spPr/>
    </dgm:pt>
    <dgm:pt modelId="{244FA2C8-4464-214B-928C-D6611D5562D5}" type="pres">
      <dgm:prSet presAssocID="{61D6BB8B-9864-8B4B-82BB-FAA783A6042B}" presName="circleA" presStyleLbl="node1" presStyleIdx="4" presStyleCnt="5"/>
      <dgm:spPr/>
    </dgm:pt>
    <dgm:pt modelId="{11D2B05F-2A24-5845-9D01-628438401807}" type="pres">
      <dgm:prSet presAssocID="{61D6BB8B-9864-8B4B-82BB-FAA783A6042B}" presName="spaceA" presStyleCnt="0"/>
      <dgm:spPr/>
    </dgm:pt>
  </dgm:ptLst>
  <dgm:cxnLst>
    <dgm:cxn modelId="{C04C1804-4380-264F-B62C-734AC9737790}" type="presOf" srcId="{690C2825-A688-D84E-BB1C-FD6D7C1F1F5D}" destId="{89B42BB8-00DB-3048-8301-C31925F7052B}" srcOrd="0" destOrd="0" presId="urn:microsoft.com/office/officeart/2005/8/layout/hProcess11"/>
    <dgm:cxn modelId="{47BAB621-131A-634F-854D-ABE845B6A27E}" srcId="{FE8AC09A-EB89-F747-B2DD-94F485C59F4F}" destId="{690C2825-A688-D84E-BB1C-FD6D7C1F1F5D}" srcOrd="1" destOrd="0" parTransId="{D39F0B61-820D-484C-9B59-FF0DB4581FA8}" sibTransId="{7AC96292-A31E-8041-AC0E-452CD6FF001D}"/>
    <dgm:cxn modelId="{02B87B23-1DEE-7B42-9090-950375E0DC1B}" type="presOf" srcId="{61D6BB8B-9864-8B4B-82BB-FAA783A6042B}" destId="{1E98DB41-25C3-AA44-A046-A0FC3081CAD4}" srcOrd="0" destOrd="0" presId="urn:microsoft.com/office/officeart/2005/8/layout/hProcess11"/>
    <dgm:cxn modelId="{9ADA4281-E486-3246-95AB-1AA2405C83D4}" srcId="{FE8AC09A-EB89-F747-B2DD-94F485C59F4F}" destId="{EADF1288-D945-1440-9B4C-3D7935D73766}" srcOrd="2" destOrd="0" parTransId="{C2D82C32-24BF-FD45-9FF6-4B235EC43A23}" sibTransId="{A425669F-F583-AE49-9E59-2189DC7B8570}"/>
    <dgm:cxn modelId="{9B735689-EBAE-3A49-894F-B2BCEDB1A1A4}" type="presOf" srcId="{FDDDD4A0-2466-8B45-BE60-FF410906C539}" destId="{A20ACE27-C387-6347-9510-13DA5E7A4A3F}" srcOrd="0" destOrd="0" presId="urn:microsoft.com/office/officeart/2005/8/layout/hProcess11"/>
    <dgm:cxn modelId="{81042392-3CBE-A641-87D8-A31AE0A7A022}" srcId="{FE8AC09A-EB89-F747-B2DD-94F485C59F4F}" destId="{FDDDD4A0-2466-8B45-BE60-FF410906C539}" srcOrd="0" destOrd="0" parTransId="{20A27C18-7B99-D046-B23A-56C096C7BBA9}" sibTransId="{303265DE-668A-E642-8C3C-19DF6C0CE316}"/>
    <dgm:cxn modelId="{6F0EC698-5CAE-D042-B5CC-C5ED89ACF3A1}" srcId="{FE8AC09A-EB89-F747-B2DD-94F485C59F4F}" destId="{B23E2589-65AB-BA4F-B6D6-5C8E863D2397}" srcOrd="3" destOrd="0" parTransId="{5A3C73DD-FCA2-2A45-BBCC-28CC5B4406AD}" sibTransId="{41FC35E9-5964-A644-9390-E98F1A8332F5}"/>
    <dgm:cxn modelId="{FD52E0C6-28D9-0743-B53C-BC7D9E6E9634}" type="presOf" srcId="{EADF1288-D945-1440-9B4C-3D7935D73766}" destId="{25A1DC0B-5B70-0A46-B7B6-7D3A2E990A40}" srcOrd="0" destOrd="0" presId="urn:microsoft.com/office/officeart/2005/8/layout/hProcess11"/>
    <dgm:cxn modelId="{E6B2EDD3-7960-4642-A23C-BD5C2021697F}" srcId="{FE8AC09A-EB89-F747-B2DD-94F485C59F4F}" destId="{61D6BB8B-9864-8B4B-82BB-FAA783A6042B}" srcOrd="4" destOrd="0" parTransId="{26249062-4B6F-614E-A64B-F63AAEFBB4C5}" sibTransId="{439BC280-910F-4048-B5DE-96B358CB11E9}"/>
    <dgm:cxn modelId="{F6BBF1E5-8F13-2A49-8031-2A5D83BEAA39}" type="presOf" srcId="{FE8AC09A-EB89-F747-B2DD-94F485C59F4F}" destId="{972C80D7-687D-8647-AF19-2ABA2FFBE2EA}" srcOrd="0" destOrd="0" presId="urn:microsoft.com/office/officeart/2005/8/layout/hProcess11"/>
    <dgm:cxn modelId="{5AB5C1F9-5DBA-4441-A502-DE1F4E9AF1AA}" type="presOf" srcId="{B23E2589-65AB-BA4F-B6D6-5C8E863D2397}" destId="{F32E66A8-A054-D249-A6FE-2ACA9814B3BE}" srcOrd="0" destOrd="0" presId="urn:microsoft.com/office/officeart/2005/8/layout/hProcess11"/>
    <dgm:cxn modelId="{01B9AF0C-CD16-1E40-8E00-329DDC43EA2A}" type="presParOf" srcId="{972C80D7-687D-8647-AF19-2ABA2FFBE2EA}" destId="{B5991A2B-75A6-8646-9006-7F42110EFBA7}" srcOrd="0" destOrd="0" presId="urn:microsoft.com/office/officeart/2005/8/layout/hProcess11"/>
    <dgm:cxn modelId="{FFDBDB88-D2EA-D74F-9473-DF435255C139}" type="presParOf" srcId="{972C80D7-687D-8647-AF19-2ABA2FFBE2EA}" destId="{E2C2D1E9-AF82-AD4F-B700-2D709BBDC59B}" srcOrd="1" destOrd="0" presId="urn:microsoft.com/office/officeart/2005/8/layout/hProcess11"/>
    <dgm:cxn modelId="{953D95EE-1F18-4949-AA5D-421836DAF5FA}" type="presParOf" srcId="{E2C2D1E9-AF82-AD4F-B700-2D709BBDC59B}" destId="{380B67D9-D3EE-6B43-8042-C8A48CAA6577}" srcOrd="0" destOrd="0" presId="urn:microsoft.com/office/officeart/2005/8/layout/hProcess11"/>
    <dgm:cxn modelId="{38CAF0B3-BE05-CB4A-AAEE-8C841D5E855C}" type="presParOf" srcId="{380B67D9-D3EE-6B43-8042-C8A48CAA6577}" destId="{A20ACE27-C387-6347-9510-13DA5E7A4A3F}" srcOrd="0" destOrd="0" presId="urn:microsoft.com/office/officeart/2005/8/layout/hProcess11"/>
    <dgm:cxn modelId="{27535698-A9D4-374B-A8BC-0CBAF0DE569F}" type="presParOf" srcId="{380B67D9-D3EE-6B43-8042-C8A48CAA6577}" destId="{BE5561AD-8C09-5E44-9B7E-F25FFE7455D7}" srcOrd="1" destOrd="0" presId="urn:microsoft.com/office/officeart/2005/8/layout/hProcess11"/>
    <dgm:cxn modelId="{0797E1C1-56CC-0741-AA81-F2330BC6BF69}" type="presParOf" srcId="{380B67D9-D3EE-6B43-8042-C8A48CAA6577}" destId="{861F82CC-E2EF-A14D-930B-ACF7DDE60E39}" srcOrd="2" destOrd="0" presId="urn:microsoft.com/office/officeart/2005/8/layout/hProcess11"/>
    <dgm:cxn modelId="{999C2DA8-73DA-E54C-971A-97A5E2E70DF3}" type="presParOf" srcId="{E2C2D1E9-AF82-AD4F-B700-2D709BBDC59B}" destId="{1930F2D3-C7ED-3847-8703-40CEA48955CC}" srcOrd="1" destOrd="0" presId="urn:microsoft.com/office/officeart/2005/8/layout/hProcess11"/>
    <dgm:cxn modelId="{C8DB3566-2011-C44A-9762-D1BA09DF7599}" type="presParOf" srcId="{E2C2D1E9-AF82-AD4F-B700-2D709BBDC59B}" destId="{D1CCE9DC-3E73-4244-B86C-A81B16C86359}" srcOrd="2" destOrd="0" presId="urn:microsoft.com/office/officeart/2005/8/layout/hProcess11"/>
    <dgm:cxn modelId="{383F6EF5-F13B-F743-B632-20AFC9DE9021}" type="presParOf" srcId="{D1CCE9DC-3E73-4244-B86C-A81B16C86359}" destId="{89B42BB8-00DB-3048-8301-C31925F7052B}" srcOrd="0" destOrd="0" presId="urn:microsoft.com/office/officeart/2005/8/layout/hProcess11"/>
    <dgm:cxn modelId="{47989FF9-BE9E-D54D-B52A-B18381325AC3}" type="presParOf" srcId="{D1CCE9DC-3E73-4244-B86C-A81B16C86359}" destId="{A710B560-5A61-7046-983E-7FBBD4C0B4E6}" srcOrd="1" destOrd="0" presId="urn:microsoft.com/office/officeart/2005/8/layout/hProcess11"/>
    <dgm:cxn modelId="{E869650E-AF24-1441-A9B6-EC1AE6613AF2}" type="presParOf" srcId="{D1CCE9DC-3E73-4244-B86C-A81B16C86359}" destId="{D4E380D3-7E66-F541-8C2F-DF4AB1FC7554}" srcOrd="2" destOrd="0" presId="urn:microsoft.com/office/officeart/2005/8/layout/hProcess11"/>
    <dgm:cxn modelId="{7A1EE702-8A09-DB44-87BE-488A55944476}" type="presParOf" srcId="{E2C2D1E9-AF82-AD4F-B700-2D709BBDC59B}" destId="{9A8C6562-EE4D-984C-B87B-0429B6124AAE}" srcOrd="3" destOrd="0" presId="urn:microsoft.com/office/officeart/2005/8/layout/hProcess11"/>
    <dgm:cxn modelId="{7C315E87-1A36-7941-B085-369D7E9F8661}" type="presParOf" srcId="{E2C2D1E9-AF82-AD4F-B700-2D709BBDC59B}" destId="{EC563A54-949A-5D4B-8F51-1E15081DAEC9}" srcOrd="4" destOrd="0" presId="urn:microsoft.com/office/officeart/2005/8/layout/hProcess11"/>
    <dgm:cxn modelId="{C538CA22-CF86-234B-9196-4F5C6FCCDDC2}" type="presParOf" srcId="{EC563A54-949A-5D4B-8F51-1E15081DAEC9}" destId="{25A1DC0B-5B70-0A46-B7B6-7D3A2E990A40}" srcOrd="0" destOrd="0" presId="urn:microsoft.com/office/officeart/2005/8/layout/hProcess11"/>
    <dgm:cxn modelId="{65EF2771-F3E1-8B49-8931-4D7425CAEB48}" type="presParOf" srcId="{EC563A54-949A-5D4B-8F51-1E15081DAEC9}" destId="{7EBD68F3-8446-834B-B5EB-6E78C3AF2FDF}" srcOrd="1" destOrd="0" presId="urn:microsoft.com/office/officeart/2005/8/layout/hProcess11"/>
    <dgm:cxn modelId="{2BCB20A3-A1F9-764E-ADF1-266F72F46A4E}" type="presParOf" srcId="{EC563A54-949A-5D4B-8F51-1E15081DAEC9}" destId="{1191576C-920A-5041-9094-B201CB670603}" srcOrd="2" destOrd="0" presId="urn:microsoft.com/office/officeart/2005/8/layout/hProcess11"/>
    <dgm:cxn modelId="{C9E021A3-2D17-2844-B9E9-21E6F059EDFC}" type="presParOf" srcId="{E2C2D1E9-AF82-AD4F-B700-2D709BBDC59B}" destId="{E890527E-7657-9F48-B3C8-1B0D013CCF93}" srcOrd="5" destOrd="0" presId="urn:microsoft.com/office/officeart/2005/8/layout/hProcess11"/>
    <dgm:cxn modelId="{D220D2EF-08F3-1348-9AEC-6125B2E541A6}" type="presParOf" srcId="{E2C2D1E9-AF82-AD4F-B700-2D709BBDC59B}" destId="{27BD3894-1A00-4442-B485-E795DCF22B2A}" srcOrd="6" destOrd="0" presId="urn:microsoft.com/office/officeart/2005/8/layout/hProcess11"/>
    <dgm:cxn modelId="{9FA7718B-3E53-1D43-80D9-460BFCDC6D0E}" type="presParOf" srcId="{27BD3894-1A00-4442-B485-E795DCF22B2A}" destId="{F32E66A8-A054-D249-A6FE-2ACA9814B3BE}" srcOrd="0" destOrd="0" presId="urn:microsoft.com/office/officeart/2005/8/layout/hProcess11"/>
    <dgm:cxn modelId="{4FB5374D-E203-6741-B984-FA4243E2D19A}" type="presParOf" srcId="{27BD3894-1A00-4442-B485-E795DCF22B2A}" destId="{1E6EE9FE-693F-794E-AAFC-780E76EF9C51}" srcOrd="1" destOrd="0" presId="urn:microsoft.com/office/officeart/2005/8/layout/hProcess11"/>
    <dgm:cxn modelId="{5740018D-F0EB-9E47-972A-220D47873AAD}" type="presParOf" srcId="{27BD3894-1A00-4442-B485-E795DCF22B2A}" destId="{72ABB7C6-10F6-FB4B-AE8E-957BA6D3E54D}" srcOrd="2" destOrd="0" presId="urn:microsoft.com/office/officeart/2005/8/layout/hProcess11"/>
    <dgm:cxn modelId="{BCD13A6A-53A2-5649-A010-82367300FB1C}" type="presParOf" srcId="{E2C2D1E9-AF82-AD4F-B700-2D709BBDC59B}" destId="{A35305E2-1562-F547-9E9D-966266090B7F}" srcOrd="7" destOrd="0" presId="urn:microsoft.com/office/officeart/2005/8/layout/hProcess11"/>
    <dgm:cxn modelId="{EDB47CE9-4161-C746-B859-2600F360B5CC}" type="presParOf" srcId="{E2C2D1E9-AF82-AD4F-B700-2D709BBDC59B}" destId="{165C6328-3534-1844-8F3D-0710AC67B144}" srcOrd="8" destOrd="0" presId="urn:microsoft.com/office/officeart/2005/8/layout/hProcess11"/>
    <dgm:cxn modelId="{3338CCA5-6C30-7543-81F9-28D3CEE6DE62}" type="presParOf" srcId="{165C6328-3534-1844-8F3D-0710AC67B144}" destId="{1E98DB41-25C3-AA44-A046-A0FC3081CAD4}" srcOrd="0" destOrd="0" presId="urn:microsoft.com/office/officeart/2005/8/layout/hProcess11"/>
    <dgm:cxn modelId="{476B3240-98D2-AE42-8694-E65F0769FB7F}" type="presParOf" srcId="{165C6328-3534-1844-8F3D-0710AC67B144}" destId="{244FA2C8-4464-214B-928C-D6611D5562D5}" srcOrd="1" destOrd="0" presId="urn:microsoft.com/office/officeart/2005/8/layout/hProcess11"/>
    <dgm:cxn modelId="{A39DD5A3-191C-F343-BDC2-881FFB82CE98}" type="presParOf" srcId="{165C6328-3534-1844-8F3D-0710AC67B144}" destId="{11D2B05F-2A24-5845-9D01-628438401807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91A2B-75A6-8646-9006-7F42110EFBA7}">
      <dsp:nvSpPr>
        <dsp:cNvPr id="0" name=""/>
        <dsp:cNvSpPr/>
      </dsp:nvSpPr>
      <dsp:spPr>
        <a:xfrm>
          <a:off x="0" y="1275873"/>
          <a:ext cx="10515600" cy="170116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0ACE27-C387-6347-9510-13DA5E7A4A3F}">
      <dsp:nvSpPr>
        <dsp:cNvPr id="0" name=""/>
        <dsp:cNvSpPr/>
      </dsp:nvSpPr>
      <dsp:spPr>
        <a:xfrm>
          <a:off x="4159" y="0"/>
          <a:ext cx="1818408" cy="1701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Genetics</a:t>
          </a:r>
        </a:p>
      </dsp:txBody>
      <dsp:txXfrm>
        <a:off x="4159" y="0"/>
        <a:ext cx="1818408" cy="1701164"/>
      </dsp:txXfrm>
    </dsp:sp>
    <dsp:sp modelId="{BE5561AD-8C09-5E44-9B7E-F25FFE7455D7}">
      <dsp:nvSpPr>
        <dsp:cNvPr id="0" name=""/>
        <dsp:cNvSpPr/>
      </dsp:nvSpPr>
      <dsp:spPr>
        <a:xfrm>
          <a:off x="700717" y="1913810"/>
          <a:ext cx="425291" cy="4252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42BB8-00DB-3048-8301-C31925F7052B}">
      <dsp:nvSpPr>
        <dsp:cNvPr id="0" name=""/>
        <dsp:cNvSpPr/>
      </dsp:nvSpPr>
      <dsp:spPr>
        <a:xfrm>
          <a:off x="1913487" y="2551747"/>
          <a:ext cx="1818408" cy="1701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Adverse Childhood Experiences</a:t>
          </a:r>
        </a:p>
      </dsp:txBody>
      <dsp:txXfrm>
        <a:off x="1913487" y="2551747"/>
        <a:ext cx="1818408" cy="1701164"/>
      </dsp:txXfrm>
    </dsp:sp>
    <dsp:sp modelId="{A710B560-5A61-7046-983E-7FBBD4C0B4E6}">
      <dsp:nvSpPr>
        <dsp:cNvPr id="0" name=""/>
        <dsp:cNvSpPr/>
      </dsp:nvSpPr>
      <dsp:spPr>
        <a:xfrm>
          <a:off x="2610045" y="1913810"/>
          <a:ext cx="425291" cy="4252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A1DC0B-5B70-0A46-B7B6-7D3A2E990A40}">
      <dsp:nvSpPr>
        <dsp:cNvPr id="0" name=""/>
        <dsp:cNvSpPr/>
      </dsp:nvSpPr>
      <dsp:spPr>
        <a:xfrm>
          <a:off x="3822815" y="0"/>
          <a:ext cx="1818408" cy="1701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Adolescent Drug Use</a:t>
          </a:r>
        </a:p>
      </dsp:txBody>
      <dsp:txXfrm>
        <a:off x="3822815" y="0"/>
        <a:ext cx="1818408" cy="1701164"/>
      </dsp:txXfrm>
    </dsp:sp>
    <dsp:sp modelId="{7EBD68F3-8446-834B-B5EB-6E78C3AF2FDF}">
      <dsp:nvSpPr>
        <dsp:cNvPr id="0" name=""/>
        <dsp:cNvSpPr/>
      </dsp:nvSpPr>
      <dsp:spPr>
        <a:xfrm>
          <a:off x="4519374" y="1913810"/>
          <a:ext cx="425291" cy="4252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2E66A8-A054-D249-A6FE-2ACA9814B3BE}">
      <dsp:nvSpPr>
        <dsp:cNvPr id="0" name=""/>
        <dsp:cNvSpPr/>
      </dsp:nvSpPr>
      <dsp:spPr>
        <a:xfrm>
          <a:off x="5732144" y="2551747"/>
          <a:ext cx="1818408" cy="1701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Mental Illness &amp; Personality</a:t>
          </a:r>
        </a:p>
      </dsp:txBody>
      <dsp:txXfrm>
        <a:off x="5732144" y="2551747"/>
        <a:ext cx="1818408" cy="1701164"/>
      </dsp:txXfrm>
    </dsp:sp>
    <dsp:sp modelId="{1E6EE9FE-693F-794E-AAFC-780E76EF9C51}">
      <dsp:nvSpPr>
        <dsp:cNvPr id="0" name=""/>
        <dsp:cNvSpPr/>
      </dsp:nvSpPr>
      <dsp:spPr>
        <a:xfrm>
          <a:off x="6428702" y="1913810"/>
          <a:ext cx="425291" cy="4252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8DB41-25C3-AA44-A046-A0FC3081CAD4}">
      <dsp:nvSpPr>
        <dsp:cNvPr id="0" name=""/>
        <dsp:cNvSpPr/>
      </dsp:nvSpPr>
      <dsp:spPr>
        <a:xfrm>
          <a:off x="7641472" y="0"/>
          <a:ext cx="1818408" cy="17011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b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Peers, Family, &amp; Culture</a:t>
          </a:r>
        </a:p>
      </dsp:txBody>
      <dsp:txXfrm>
        <a:off x="7641472" y="0"/>
        <a:ext cx="1818408" cy="1701164"/>
      </dsp:txXfrm>
    </dsp:sp>
    <dsp:sp modelId="{244FA2C8-4464-214B-928C-D6611D5562D5}">
      <dsp:nvSpPr>
        <dsp:cNvPr id="0" name=""/>
        <dsp:cNvSpPr/>
      </dsp:nvSpPr>
      <dsp:spPr>
        <a:xfrm>
          <a:off x="8338031" y="1913810"/>
          <a:ext cx="425291" cy="4252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2-06T19:18:48.29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1C0FA-859B-3A4F-BBA8-1A5527D80D20}" type="datetimeFigureOut">
              <a:rPr lang="en-US" smtClean="0"/>
              <a:t>4/16/22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DE2FA-6C70-B74F-8A9D-40A3808C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09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7345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375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502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925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912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47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8376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098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71600" marR="0" lvl="2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891459-6DD4-A847-BADE-74ECA1E7921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781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449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35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5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41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7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24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82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5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6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0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4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64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.xml"/><Relationship Id="rId5" Type="http://schemas.openxmlformats.org/officeDocument/2006/relationships/hyperlink" Target="https://www.youtube.com/watch?v=UNAbf3J3lR0" TargetMode="External"/><Relationship Id="rId4" Type="http://schemas.openxmlformats.org/officeDocument/2006/relationships/hyperlink" Target="https://www.youtube.com/watch?v=LWUkW4s3Xx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B0A5CF-420D-41AC-9E52-DF06CAEB85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24980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EC87A6-5F8F-9D43-89C7-BF0057F75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 dirty="0"/>
              <a:t>Susceptibility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2957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B831B6F-405A-4B47-B9BB-5CA88F285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29A83ADB-0EB7-DA4B-BDD0-AC2F8F25B7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0" y="511180"/>
            <a:ext cx="4663978" cy="5670490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5109354-9C5D-4F8C-B0E6-D1043C7BF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rgbClr val="C19A3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552D35-1D28-3A4E-85A1-CFC235EDF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9354" y="638089"/>
            <a:ext cx="5337270" cy="1476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</a:rPr>
              <a:t>Brain Development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16304" y="2368177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C19A31"/>
          </a:solidFill>
          <a:ln w="38100" cap="rnd">
            <a:solidFill>
              <a:srgbClr val="C19A3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7F0D6-180B-E444-867A-EE015011D3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59354" y="2664886"/>
            <a:ext cx="5461095" cy="355078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lvl="0">
              <a:lnSpc>
                <a:spcPct val="100000"/>
              </a:lnSpc>
              <a:spcBef>
                <a:spcPts val="600"/>
              </a:spcBef>
            </a:pPr>
            <a:r>
              <a:rPr lang="en-US" dirty="0">
                <a:solidFill>
                  <a:srgbClr val="FFFFFF"/>
                </a:solidFill>
              </a:rPr>
              <a:t>Brain development in adolescence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>
                <a:solidFill>
                  <a:srgbClr val="FFFFFF"/>
                </a:solidFill>
              </a:rPr>
              <a:t>Prefrontal cortex not fully formed; controlling impulses, anticipating consequences. Underactive.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>
                <a:solidFill>
                  <a:srgbClr val="FFFFFF"/>
                </a:solidFill>
              </a:rPr>
              <a:t>Reward pathway/striatum: overactive (dopamine) </a:t>
            </a:r>
            <a:r>
              <a:rPr lang="en-US" sz="2500" dirty="0">
                <a:solidFill>
                  <a:srgbClr val="FFFFFF"/>
                </a:solidFill>
                <a:hlinkClick r:id="rId4"/>
              </a:rPr>
              <a:t>https://www.youtube.com/watch?v=LWUkW4s3XxY</a:t>
            </a:r>
            <a:endParaRPr lang="en-US" sz="2500" dirty="0">
              <a:solidFill>
                <a:srgbClr val="FFFFFF"/>
              </a:solidFill>
            </a:endParaRPr>
          </a:p>
          <a:p>
            <a:pPr marL="76200">
              <a:lnSpc>
                <a:spcPct val="100000"/>
              </a:lnSpc>
              <a:buClr>
                <a:schemeClr val="accent1"/>
              </a:buClr>
              <a:buSzPts val="2400"/>
            </a:pPr>
            <a:endParaRPr lang="en-US" sz="2500" dirty="0">
              <a:solidFill>
                <a:srgbClr val="FFFFFF"/>
              </a:solidFill>
            </a:endParaRPr>
          </a:p>
          <a:p>
            <a:pPr>
              <a:lnSpc>
                <a:spcPct val="100000"/>
              </a:lnSpc>
              <a:buClr>
                <a:schemeClr val="accent1"/>
              </a:buClr>
              <a:buSzPts val="2400"/>
            </a:pPr>
            <a:r>
              <a:rPr lang="en-US" sz="3500" dirty="0">
                <a:solidFill>
                  <a:srgbClr val="FFFFFF"/>
                </a:solidFill>
              </a:rPr>
              <a:t>DNA is vulnerable to outside factors </a:t>
            </a:r>
            <a:r>
              <a:rPr lang="en-US" sz="2500" dirty="0">
                <a:solidFill>
                  <a:srgbClr val="FFFFFF"/>
                </a:solidFill>
                <a:hlinkClick r:id="rId5"/>
              </a:rPr>
              <a:t>https://www.youtube.com/watch?v=UNAbf3J3lR0</a:t>
            </a:r>
            <a:endParaRPr lang="en-US" sz="2500"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6436237" y="1971579"/>
              <a:ext cx="360" cy="21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418237" y="1956150"/>
                <a:ext cx="36000" cy="3270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650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AF2A46FC-A8BE-4771-BE51-D9123E918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2ED981-51BC-854F-A0A2-66F685240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Susceptibility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66C1D82-8F21-564E-BC59-41114C8057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554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B0A5CF-420D-41AC-9E52-DF06CAEB85B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r="-1" b="24980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EC87A6-5F8F-9D43-89C7-BF0057F75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9144000" cy="30632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9600" dirty="0"/>
              <a:t>Adolescent Drug Use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4380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018D1B6C-FFD2-9E46-BA2C-9C3EE87D8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Susceptibility</a:t>
            </a:r>
          </a:p>
        </p:txBody>
      </p:sp>
      <p:pic>
        <p:nvPicPr>
          <p:cNvPr id="6" name="Content Placeholder 5" descr="Chart, bar chart&#10;&#10;Description automatically generated">
            <a:extLst>
              <a:ext uri="{FF2B5EF4-FFF2-40B4-BE49-F238E27FC236}">
                <a16:creationId xmlns:a16="http://schemas.microsoft.com/office/drawing/2014/main" id="{D5F790FF-33F6-E44B-9036-DA0CD4A7F1B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41497" y="2220686"/>
            <a:ext cx="5281518" cy="3605348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AD072-188F-194A-B87E-BA04B5EB95D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Why do so many adolescents use drugs?</a:t>
            </a:r>
          </a:p>
          <a:p>
            <a:r>
              <a:rPr lang="en-US" dirty="0"/>
              <a:t>Why does adolescent drug use lead to addiction so easily?</a:t>
            </a:r>
          </a:p>
          <a:p>
            <a:pPr lvl="1"/>
            <a:r>
              <a:rPr lang="en-US" dirty="0"/>
              <a:t>85-90% of SUD started before 18, disorder by 20</a:t>
            </a:r>
          </a:p>
          <a:p>
            <a:pPr lvl="1"/>
            <a:r>
              <a:rPr lang="en-US" dirty="0"/>
              <a:t>Drink at 14: 15% develop alcoholism</a:t>
            </a:r>
          </a:p>
          <a:p>
            <a:pPr lvl="1"/>
            <a:r>
              <a:rPr lang="en-US" dirty="0"/>
              <a:t>Drink at 21: 2% develop alcoholism</a:t>
            </a:r>
          </a:p>
          <a:p>
            <a:pPr lvl="1"/>
            <a:r>
              <a:rPr lang="en-US" dirty="0"/>
              <a:t>Taking prescription drugs at 13 or younger 25% develop SUD in life</a:t>
            </a:r>
          </a:p>
        </p:txBody>
      </p:sp>
    </p:spTree>
    <p:extLst>
      <p:ext uri="{BB962C8B-B14F-4D97-AF65-F5344CB8AC3E}">
        <p14:creationId xmlns:p14="http://schemas.microsoft.com/office/powerpoint/2010/main" val="288049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CF5AB8-BF6C-D74B-8FC1-40E7EDBE7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Physical Development</a:t>
            </a:r>
          </a:p>
        </p:txBody>
      </p:sp>
      <p:pic>
        <p:nvPicPr>
          <p:cNvPr id="6" name="Content Placeholder 5" descr="A person and person dancing&#10;&#10;Description automatically generated with low confidence">
            <a:extLst>
              <a:ext uri="{FF2B5EF4-FFF2-40B4-BE49-F238E27FC236}">
                <a16:creationId xmlns:a16="http://schemas.microsoft.com/office/drawing/2014/main" id="{3A37ADC1-3CFE-5B4B-98B1-C90B571D53C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2044" r="19067" b="-2"/>
          <a:stretch/>
        </p:blipFill>
        <p:spPr>
          <a:xfrm>
            <a:off x="20" y="1"/>
            <a:ext cx="4052522" cy="6858000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19A31"/>
          </a:solidFill>
          <a:ln w="38100" cap="rnd">
            <a:solidFill>
              <a:srgbClr val="C19A3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5148FC-846C-0644-B32F-D0FFB6E24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4296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marL="0" lvl="0">
              <a:spcBef>
                <a:spcPts val="600"/>
              </a:spcBef>
            </a:pPr>
            <a:r>
              <a:rPr lang="en-US" dirty="0"/>
              <a:t>Physical development in adolescence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Early maturing girls: SUD, mood, eating disorders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Early maturing boys: SUD, delinquency, sexual activity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Late maturing boys: depression, parental conflict, victim (bullying)</a:t>
            </a:r>
          </a:p>
          <a:p>
            <a:pPr marL="76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Physical development -&gt;  role in WHEN someone decides to use</a:t>
            </a:r>
          </a:p>
        </p:txBody>
      </p:sp>
    </p:spTree>
    <p:extLst>
      <p:ext uri="{BB962C8B-B14F-4D97-AF65-F5344CB8AC3E}">
        <p14:creationId xmlns:p14="http://schemas.microsoft.com/office/powerpoint/2010/main" val="11216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D94316-4B5D-F349-9C56-978215861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Social Development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19A31"/>
          </a:solidFill>
          <a:ln w="38100" cap="rnd">
            <a:solidFill>
              <a:srgbClr val="C19A3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E65BD-9DC2-6748-A8B6-C4304E4514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>
              <a:spcBef>
                <a:spcPts val="600"/>
              </a:spcBef>
            </a:pPr>
            <a:r>
              <a:rPr lang="en-US" dirty="0"/>
              <a:t>Social development in adolescence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Peers &gt; Family, values, morals, judgments.  Defining self. 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Positive peer relationships = positive psychosocial adjustment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Negative peer relationship = delinquent behaviors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Attachment and family closeness: associated with low delinquency</a:t>
            </a:r>
          </a:p>
        </p:txBody>
      </p:sp>
      <p:pic>
        <p:nvPicPr>
          <p:cNvPr id="6" name="Content Placeholder 5" descr="A picture containing person&#10;&#10;Description automatically generated">
            <a:extLst>
              <a:ext uri="{FF2B5EF4-FFF2-40B4-BE49-F238E27FC236}">
                <a16:creationId xmlns:a16="http://schemas.microsoft.com/office/drawing/2014/main" id="{5ADD1422-042D-9549-910F-B0A7A3BEBCA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25029" r="4320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7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B91C8-7B93-B845-83DE-D44559BEF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4585" y="703293"/>
            <a:ext cx="4584921" cy="19498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Identity Development</a:t>
            </a:r>
          </a:p>
        </p:txBody>
      </p:sp>
      <p:pic>
        <p:nvPicPr>
          <p:cNvPr id="6" name="Content Placeholder 5" descr="A person holding a skateboard&#10;&#10;Description automatically generated with medium confidence">
            <a:extLst>
              <a:ext uri="{FF2B5EF4-FFF2-40B4-BE49-F238E27FC236}">
                <a16:creationId xmlns:a16="http://schemas.microsoft.com/office/drawing/2014/main" id="{3BE24D03-A081-554B-908C-0419FBBF5E3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8385" r="1" b="1"/>
          <a:stretch/>
        </p:blipFill>
        <p:spPr>
          <a:xfrm>
            <a:off x="866691" y="1216968"/>
            <a:ext cx="5416261" cy="4424065"/>
          </a:xfrm>
          <a:custGeom>
            <a:avLst/>
            <a:gdLst/>
            <a:ahLst/>
            <a:cxnLst/>
            <a:rect l="l" t="t" r="r" b="b"/>
            <a:pathLst>
              <a:path w="5531320" h="4424065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</p:spPr>
      </p:pic>
      <p:sp>
        <p:nvSpPr>
          <p:cNvPr id="15" name="Rectangle 6">
            <a:extLst>
              <a:ext uri="{FF2B5EF4-FFF2-40B4-BE49-F238E27FC236}">
                <a16:creationId xmlns:a16="http://schemas.microsoft.com/office/drawing/2014/main" id="{3EB27620-B0B1-4232-A055-99D347606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3815" y="289514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C19A31"/>
          </a:solidFill>
          <a:ln w="38100" cap="rnd">
            <a:solidFill>
              <a:srgbClr val="C19A3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CFB1A-0F33-704C-8DA8-FC5574918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34585" y="3164618"/>
            <a:ext cx="4584921" cy="302149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>
              <a:spcBef>
                <a:spcPts val="600"/>
              </a:spcBef>
            </a:pPr>
            <a:r>
              <a:rPr lang="en-US" dirty="0"/>
              <a:t>Identity development in adolescence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Self-esteem: gap between self-concept and what you “should” be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Peers are reference point</a:t>
            </a:r>
          </a:p>
          <a:p>
            <a:pPr marL="457200" lvl="0"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Experiment -&gt; settle into an identity </a:t>
            </a:r>
          </a:p>
        </p:txBody>
      </p:sp>
    </p:spTree>
    <p:extLst>
      <p:ext uri="{BB962C8B-B14F-4D97-AF65-F5344CB8AC3E}">
        <p14:creationId xmlns:p14="http://schemas.microsoft.com/office/powerpoint/2010/main" val="3901794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B866E6-AFDA-FE43-8BC0-D19BD686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238539"/>
            <a:ext cx="11018520" cy="14344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Cognitive and Emotional</a:t>
            </a: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072" y="1817073"/>
            <a:ext cx="11018520" cy="18288"/>
          </a:xfrm>
          <a:custGeom>
            <a:avLst/>
            <a:gdLst>
              <a:gd name="connsiteX0" fmla="*/ 0 w 11018520"/>
              <a:gd name="connsiteY0" fmla="*/ 0 h 18288"/>
              <a:gd name="connsiteX1" fmla="*/ 468287 w 11018520"/>
              <a:gd name="connsiteY1" fmla="*/ 0 h 18288"/>
              <a:gd name="connsiteX2" fmla="*/ 1156945 w 11018520"/>
              <a:gd name="connsiteY2" fmla="*/ 0 h 18288"/>
              <a:gd name="connsiteX3" fmla="*/ 1955787 w 11018520"/>
              <a:gd name="connsiteY3" fmla="*/ 0 h 18288"/>
              <a:gd name="connsiteX4" fmla="*/ 2313889 w 11018520"/>
              <a:gd name="connsiteY4" fmla="*/ 0 h 18288"/>
              <a:gd name="connsiteX5" fmla="*/ 2671991 w 11018520"/>
              <a:gd name="connsiteY5" fmla="*/ 0 h 18288"/>
              <a:gd name="connsiteX6" fmla="*/ 3581019 w 11018520"/>
              <a:gd name="connsiteY6" fmla="*/ 0 h 18288"/>
              <a:gd name="connsiteX7" fmla="*/ 4269677 w 11018520"/>
              <a:gd name="connsiteY7" fmla="*/ 0 h 18288"/>
              <a:gd name="connsiteX8" fmla="*/ 4627778 w 11018520"/>
              <a:gd name="connsiteY8" fmla="*/ 0 h 18288"/>
              <a:gd name="connsiteX9" fmla="*/ 5316436 w 11018520"/>
              <a:gd name="connsiteY9" fmla="*/ 0 h 18288"/>
              <a:gd name="connsiteX10" fmla="*/ 6225464 w 11018520"/>
              <a:gd name="connsiteY10" fmla="*/ 0 h 18288"/>
              <a:gd name="connsiteX11" fmla="*/ 6803936 w 11018520"/>
              <a:gd name="connsiteY11" fmla="*/ 0 h 18288"/>
              <a:gd name="connsiteX12" fmla="*/ 7382408 w 11018520"/>
              <a:gd name="connsiteY12" fmla="*/ 0 h 18288"/>
              <a:gd name="connsiteX13" fmla="*/ 8071066 w 11018520"/>
              <a:gd name="connsiteY13" fmla="*/ 0 h 18288"/>
              <a:gd name="connsiteX14" fmla="*/ 8869909 w 11018520"/>
              <a:gd name="connsiteY14" fmla="*/ 0 h 18288"/>
              <a:gd name="connsiteX15" fmla="*/ 9668751 w 11018520"/>
              <a:gd name="connsiteY15" fmla="*/ 0 h 18288"/>
              <a:gd name="connsiteX16" fmla="*/ 11018520 w 11018520"/>
              <a:gd name="connsiteY16" fmla="*/ 0 h 18288"/>
              <a:gd name="connsiteX17" fmla="*/ 11018520 w 11018520"/>
              <a:gd name="connsiteY17" fmla="*/ 18288 h 18288"/>
              <a:gd name="connsiteX18" fmla="*/ 10550233 w 11018520"/>
              <a:gd name="connsiteY18" fmla="*/ 18288 h 18288"/>
              <a:gd name="connsiteX19" fmla="*/ 9641205 w 11018520"/>
              <a:gd name="connsiteY19" fmla="*/ 18288 h 18288"/>
              <a:gd name="connsiteX20" fmla="*/ 8952548 w 11018520"/>
              <a:gd name="connsiteY20" fmla="*/ 18288 h 18288"/>
              <a:gd name="connsiteX21" fmla="*/ 8594446 w 11018520"/>
              <a:gd name="connsiteY21" fmla="*/ 18288 h 18288"/>
              <a:gd name="connsiteX22" fmla="*/ 7905788 w 11018520"/>
              <a:gd name="connsiteY22" fmla="*/ 18288 h 18288"/>
              <a:gd name="connsiteX23" fmla="*/ 7327316 w 11018520"/>
              <a:gd name="connsiteY23" fmla="*/ 18288 h 18288"/>
              <a:gd name="connsiteX24" fmla="*/ 6748844 w 11018520"/>
              <a:gd name="connsiteY24" fmla="*/ 18288 h 18288"/>
              <a:gd name="connsiteX25" fmla="*/ 6170371 w 11018520"/>
              <a:gd name="connsiteY25" fmla="*/ 18288 h 18288"/>
              <a:gd name="connsiteX26" fmla="*/ 5591899 w 11018520"/>
              <a:gd name="connsiteY26" fmla="*/ 18288 h 18288"/>
              <a:gd name="connsiteX27" fmla="*/ 4793056 w 11018520"/>
              <a:gd name="connsiteY27" fmla="*/ 18288 h 18288"/>
              <a:gd name="connsiteX28" fmla="*/ 4104399 w 11018520"/>
              <a:gd name="connsiteY28" fmla="*/ 18288 h 18288"/>
              <a:gd name="connsiteX29" fmla="*/ 3746297 w 11018520"/>
              <a:gd name="connsiteY29" fmla="*/ 18288 h 18288"/>
              <a:gd name="connsiteX30" fmla="*/ 3167825 w 11018520"/>
              <a:gd name="connsiteY30" fmla="*/ 18288 h 18288"/>
              <a:gd name="connsiteX31" fmla="*/ 2368982 w 11018520"/>
              <a:gd name="connsiteY31" fmla="*/ 18288 h 18288"/>
              <a:gd name="connsiteX32" fmla="*/ 1900695 w 11018520"/>
              <a:gd name="connsiteY32" fmla="*/ 18288 h 18288"/>
              <a:gd name="connsiteX33" fmla="*/ 991667 w 11018520"/>
              <a:gd name="connsiteY33" fmla="*/ 18288 h 18288"/>
              <a:gd name="connsiteX34" fmla="*/ 0 w 11018520"/>
              <a:gd name="connsiteY34" fmla="*/ 18288 h 18288"/>
              <a:gd name="connsiteX35" fmla="*/ 0 w 11018520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1018520" h="18288" fill="none" extrusionOk="0">
                <a:moveTo>
                  <a:pt x="0" y="0"/>
                </a:moveTo>
                <a:cubicBezTo>
                  <a:pt x="176840" y="19448"/>
                  <a:pt x="369510" y="1686"/>
                  <a:pt x="468287" y="0"/>
                </a:cubicBezTo>
                <a:cubicBezTo>
                  <a:pt x="567064" y="-1686"/>
                  <a:pt x="844925" y="28710"/>
                  <a:pt x="1156945" y="0"/>
                </a:cubicBezTo>
                <a:cubicBezTo>
                  <a:pt x="1468965" y="-28710"/>
                  <a:pt x="1755775" y="35306"/>
                  <a:pt x="1955787" y="0"/>
                </a:cubicBezTo>
                <a:cubicBezTo>
                  <a:pt x="2155799" y="-35306"/>
                  <a:pt x="2224532" y="-16632"/>
                  <a:pt x="2313889" y="0"/>
                </a:cubicBezTo>
                <a:cubicBezTo>
                  <a:pt x="2403246" y="16632"/>
                  <a:pt x="2494050" y="6083"/>
                  <a:pt x="2671991" y="0"/>
                </a:cubicBezTo>
                <a:cubicBezTo>
                  <a:pt x="2849932" y="-6083"/>
                  <a:pt x="3354152" y="34614"/>
                  <a:pt x="3581019" y="0"/>
                </a:cubicBezTo>
                <a:cubicBezTo>
                  <a:pt x="3807886" y="-34614"/>
                  <a:pt x="4022451" y="14254"/>
                  <a:pt x="4269677" y="0"/>
                </a:cubicBezTo>
                <a:cubicBezTo>
                  <a:pt x="4516903" y="-14254"/>
                  <a:pt x="4514495" y="-13291"/>
                  <a:pt x="4627778" y="0"/>
                </a:cubicBezTo>
                <a:cubicBezTo>
                  <a:pt x="4741061" y="13291"/>
                  <a:pt x="5120758" y="-22660"/>
                  <a:pt x="5316436" y="0"/>
                </a:cubicBezTo>
                <a:cubicBezTo>
                  <a:pt x="5512114" y="22660"/>
                  <a:pt x="5812155" y="-9513"/>
                  <a:pt x="6225464" y="0"/>
                </a:cubicBezTo>
                <a:cubicBezTo>
                  <a:pt x="6638773" y="9513"/>
                  <a:pt x="6545417" y="2479"/>
                  <a:pt x="6803936" y="0"/>
                </a:cubicBezTo>
                <a:cubicBezTo>
                  <a:pt x="7062455" y="-2479"/>
                  <a:pt x="7245098" y="-20209"/>
                  <a:pt x="7382408" y="0"/>
                </a:cubicBezTo>
                <a:cubicBezTo>
                  <a:pt x="7519718" y="20209"/>
                  <a:pt x="7801947" y="19736"/>
                  <a:pt x="8071066" y="0"/>
                </a:cubicBezTo>
                <a:cubicBezTo>
                  <a:pt x="8340185" y="-19736"/>
                  <a:pt x="8495312" y="-6666"/>
                  <a:pt x="8869909" y="0"/>
                </a:cubicBezTo>
                <a:cubicBezTo>
                  <a:pt x="9244506" y="6666"/>
                  <a:pt x="9501461" y="-13745"/>
                  <a:pt x="9668751" y="0"/>
                </a:cubicBezTo>
                <a:cubicBezTo>
                  <a:pt x="9836041" y="13745"/>
                  <a:pt x="10607605" y="14143"/>
                  <a:pt x="11018520" y="0"/>
                </a:cubicBezTo>
                <a:cubicBezTo>
                  <a:pt x="11019166" y="4451"/>
                  <a:pt x="11019010" y="9226"/>
                  <a:pt x="11018520" y="18288"/>
                </a:cubicBezTo>
                <a:cubicBezTo>
                  <a:pt x="10834966" y="15274"/>
                  <a:pt x="10754561" y="35250"/>
                  <a:pt x="10550233" y="18288"/>
                </a:cubicBezTo>
                <a:cubicBezTo>
                  <a:pt x="10345905" y="1326"/>
                  <a:pt x="9906342" y="45884"/>
                  <a:pt x="9641205" y="18288"/>
                </a:cubicBezTo>
                <a:cubicBezTo>
                  <a:pt x="9376068" y="-9308"/>
                  <a:pt x="9177188" y="43988"/>
                  <a:pt x="8952548" y="18288"/>
                </a:cubicBezTo>
                <a:cubicBezTo>
                  <a:pt x="8727908" y="-7412"/>
                  <a:pt x="8707007" y="3271"/>
                  <a:pt x="8594446" y="18288"/>
                </a:cubicBezTo>
                <a:cubicBezTo>
                  <a:pt x="8481885" y="33305"/>
                  <a:pt x="8175004" y="35109"/>
                  <a:pt x="7905788" y="18288"/>
                </a:cubicBezTo>
                <a:cubicBezTo>
                  <a:pt x="7636572" y="1467"/>
                  <a:pt x="7535638" y="7399"/>
                  <a:pt x="7327316" y="18288"/>
                </a:cubicBezTo>
                <a:cubicBezTo>
                  <a:pt x="7118994" y="29177"/>
                  <a:pt x="6978247" y="47205"/>
                  <a:pt x="6748844" y="18288"/>
                </a:cubicBezTo>
                <a:cubicBezTo>
                  <a:pt x="6519441" y="-10629"/>
                  <a:pt x="6459241" y="43308"/>
                  <a:pt x="6170371" y="18288"/>
                </a:cubicBezTo>
                <a:cubicBezTo>
                  <a:pt x="5881501" y="-6732"/>
                  <a:pt x="5736201" y="35971"/>
                  <a:pt x="5591899" y="18288"/>
                </a:cubicBezTo>
                <a:cubicBezTo>
                  <a:pt x="5447597" y="605"/>
                  <a:pt x="4990303" y="20409"/>
                  <a:pt x="4793056" y="18288"/>
                </a:cubicBezTo>
                <a:cubicBezTo>
                  <a:pt x="4595809" y="16167"/>
                  <a:pt x="4271723" y="2909"/>
                  <a:pt x="4104399" y="18288"/>
                </a:cubicBezTo>
                <a:cubicBezTo>
                  <a:pt x="3937075" y="33667"/>
                  <a:pt x="3923235" y="10730"/>
                  <a:pt x="3746297" y="18288"/>
                </a:cubicBezTo>
                <a:cubicBezTo>
                  <a:pt x="3569359" y="25846"/>
                  <a:pt x="3351081" y="24702"/>
                  <a:pt x="3167825" y="18288"/>
                </a:cubicBezTo>
                <a:cubicBezTo>
                  <a:pt x="2984569" y="11874"/>
                  <a:pt x="2708033" y="13293"/>
                  <a:pt x="2368982" y="18288"/>
                </a:cubicBezTo>
                <a:cubicBezTo>
                  <a:pt x="2029931" y="23283"/>
                  <a:pt x="2009060" y="37671"/>
                  <a:pt x="1900695" y="18288"/>
                </a:cubicBezTo>
                <a:cubicBezTo>
                  <a:pt x="1792330" y="-1095"/>
                  <a:pt x="1183178" y="9337"/>
                  <a:pt x="991667" y="18288"/>
                </a:cubicBezTo>
                <a:cubicBezTo>
                  <a:pt x="800156" y="27239"/>
                  <a:pt x="375690" y="34110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1018520" h="18288" stroke="0" extrusionOk="0">
                <a:moveTo>
                  <a:pt x="0" y="0"/>
                </a:moveTo>
                <a:cubicBezTo>
                  <a:pt x="266588" y="-23405"/>
                  <a:pt x="350503" y="-27031"/>
                  <a:pt x="578472" y="0"/>
                </a:cubicBezTo>
                <a:cubicBezTo>
                  <a:pt x="806441" y="27031"/>
                  <a:pt x="803976" y="13604"/>
                  <a:pt x="936574" y="0"/>
                </a:cubicBezTo>
                <a:cubicBezTo>
                  <a:pt x="1069172" y="-13604"/>
                  <a:pt x="1661335" y="-31902"/>
                  <a:pt x="1845602" y="0"/>
                </a:cubicBezTo>
                <a:cubicBezTo>
                  <a:pt x="2029869" y="31902"/>
                  <a:pt x="2273452" y="17005"/>
                  <a:pt x="2424074" y="0"/>
                </a:cubicBezTo>
                <a:cubicBezTo>
                  <a:pt x="2574696" y="-17005"/>
                  <a:pt x="2790864" y="-28133"/>
                  <a:pt x="3002547" y="0"/>
                </a:cubicBezTo>
                <a:cubicBezTo>
                  <a:pt x="3214230" y="28133"/>
                  <a:pt x="3605033" y="-14934"/>
                  <a:pt x="3911575" y="0"/>
                </a:cubicBezTo>
                <a:cubicBezTo>
                  <a:pt x="4218117" y="14934"/>
                  <a:pt x="4198004" y="3604"/>
                  <a:pt x="4379862" y="0"/>
                </a:cubicBezTo>
                <a:cubicBezTo>
                  <a:pt x="4561720" y="-3604"/>
                  <a:pt x="4941151" y="-37368"/>
                  <a:pt x="5288890" y="0"/>
                </a:cubicBezTo>
                <a:cubicBezTo>
                  <a:pt x="5636629" y="37368"/>
                  <a:pt x="6011513" y="-33898"/>
                  <a:pt x="6197918" y="0"/>
                </a:cubicBezTo>
                <a:cubicBezTo>
                  <a:pt x="6384323" y="33898"/>
                  <a:pt x="6555799" y="11241"/>
                  <a:pt x="6886575" y="0"/>
                </a:cubicBezTo>
                <a:cubicBezTo>
                  <a:pt x="7217351" y="-11241"/>
                  <a:pt x="7604472" y="-44614"/>
                  <a:pt x="7795603" y="0"/>
                </a:cubicBezTo>
                <a:cubicBezTo>
                  <a:pt x="7986734" y="44614"/>
                  <a:pt x="8098870" y="-11086"/>
                  <a:pt x="8374075" y="0"/>
                </a:cubicBezTo>
                <a:cubicBezTo>
                  <a:pt x="8649280" y="11086"/>
                  <a:pt x="8701749" y="-25020"/>
                  <a:pt x="8952548" y="0"/>
                </a:cubicBezTo>
                <a:cubicBezTo>
                  <a:pt x="9203347" y="25020"/>
                  <a:pt x="9519297" y="4274"/>
                  <a:pt x="9751390" y="0"/>
                </a:cubicBezTo>
                <a:cubicBezTo>
                  <a:pt x="9983483" y="-4274"/>
                  <a:pt x="10169881" y="16480"/>
                  <a:pt x="10329863" y="0"/>
                </a:cubicBezTo>
                <a:cubicBezTo>
                  <a:pt x="10489845" y="-16480"/>
                  <a:pt x="10750941" y="-9727"/>
                  <a:pt x="11018520" y="0"/>
                </a:cubicBezTo>
                <a:cubicBezTo>
                  <a:pt x="11018113" y="8690"/>
                  <a:pt x="11018366" y="14141"/>
                  <a:pt x="11018520" y="18288"/>
                </a:cubicBezTo>
                <a:cubicBezTo>
                  <a:pt x="10841176" y="-3597"/>
                  <a:pt x="10399304" y="41504"/>
                  <a:pt x="10219677" y="18288"/>
                </a:cubicBezTo>
                <a:cubicBezTo>
                  <a:pt x="10040050" y="-4928"/>
                  <a:pt x="10030762" y="16144"/>
                  <a:pt x="9861575" y="18288"/>
                </a:cubicBezTo>
                <a:cubicBezTo>
                  <a:pt x="9692388" y="20432"/>
                  <a:pt x="9529439" y="40380"/>
                  <a:pt x="9393288" y="18288"/>
                </a:cubicBezTo>
                <a:cubicBezTo>
                  <a:pt x="9257137" y="-3804"/>
                  <a:pt x="8825003" y="25592"/>
                  <a:pt x="8484260" y="18288"/>
                </a:cubicBezTo>
                <a:cubicBezTo>
                  <a:pt x="8143517" y="10984"/>
                  <a:pt x="8082894" y="45968"/>
                  <a:pt x="7795603" y="18288"/>
                </a:cubicBezTo>
                <a:cubicBezTo>
                  <a:pt x="7508312" y="-9392"/>
                  <a:pt x="7466074" y="19486"/>
                  <a:pt x="7327316" y="18288"/>
                </a:cubicBezTo>
                <a:cubicBezTo>
                  <a:pt x="7188558" y="17090"/>
                  <a:pt x="6869645" y="4657"/>
                  <a:pt x="6638658" y="18288"/>
                </a:cubicBezTo>
                <a:cubicBezTo>
                  <a:pt x="6407671" y="31919"/>
                  <a:pt x="6359238" y="35967"/>
                  <a:pt x="6280556" y="18288"/>
                </a:cubicBezTo>
                <a:cubicBezTo>
                  <a:pt x="6201874" y="609"/>
                  <a:pt x="6041216" y="22404"/>
                  <a:pt x="5922455" y="18288"/>
                </a:cubicBezTo>
                <a:cubicBezTo>
                  <a:pt x="5803694" y="14172"/>
                  <a:pt x="5555521" y="48848"/>
                  <a:pt x="5233797" y="18288"/>
                </a:cubicBezTo>
                <a:cubicBezTo>
                  <a:pt x="4912073" y="-12272"/>
                  <a:pt x="4986440" y="-2740"/>
                  <a:pt x="4765510" y="18288"/>
                </a:cubicBezTo>
                <a:cubicBezTo>
                  <a:pt x="4544580" y="39316"/>
                  <a:pt x="4177715" y="18248"/>
                  <a:pt x="3966667" y="18288"/>
                </a:cubicBezTo>
                <a:cubicBezTo>
                  <a:pt x="3755619" y="18328"/>
                  <a:pt x="3664519" y="22387"/>
                  <a:pt x="3498380" y="18288"/>
                </a:cubicBezTo>
                <a:cubicBezTo>
                  <a:pt x="3332241" y="14189"/>
                  <a:pt x="3065858" y="-7524"/>
                  <a:pt x="2699537" y="18288"/>
                </a:cubicBezTo>
                <a:cubicBezTo>
                  <a:pt x="2333216" y="44100"/>
                  <a:pt x="2505666" y="4650"/>
                  <a:pt x="2341436" y="18288"/>
                </a:cubicBezTo>
                <a:cubicBezTo>
                  <a:pt x="2177206" y="31926"/>
                  <a:pt x="1790164" y="19880"/>
                  <a:pt x="1542593" y="18288"/>
                </a:cubicBezTo>
                <a:cubicBezTo>
                  <a:pt x="1295022" y="16696"/>
                  <a:pt x="1218012" y="39325"/>
                  <a:pt x="1074306" y="18288"/>
                </a:cubicBezTo>
                <a:cubicBezTo>
                  <a:pt x="930600" y="-2749"/>
                  <a:pt x="797266" y="24589"/>
                  <a:pt x="716204" y="18288"/>
                </a:cubicBezTo>
                <a:cubicBezTo>
                  <a:pt x="635142" y="11987"/>
                  <a:pt x="344503" y="4139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C19A31"/>
          </a:solidFill>
          <a:ln w="38100" cap="rnd">
            <a:solidFill>
              <a:srgbClr val="C19A3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he Hand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302F8-0881-4A4E-A105-68338172B5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2493" y="2071316"/>
            <a:ext cx="6713552" cy="411917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Cognitive/emotional development in adolescence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Effort to exert independence and autonomy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Impulsive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Egocentric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Emotional dysregulation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Peer pressure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Illusion of Invulnerability</a:t>
            </a:r>
          </a:p>
          <a:p>
            <a:pPr marL="457200" lvl="0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ts val="2400"/>
            </a:pPr>
            <a:r>
              <a:rPr lang="en-US" dirty="0"/>
              <a:t>Personal fable</a:t>
            </a:r>
          </a:p>
        </p:txBody>
      </p:sp>
      <p:pic>
        <p:nvPicPr>
          <p:cNvPr id="6" name="Content Placeholder 5" descr="A picture containing person&#10;&#10;Description automatically generated">
            <a:extLst>
              <a:ext uri="{FF2B5EF4-FFF2-40B4-BE49-F238E27FC236}">
                <a16:creationId xmlns:a16="http://schemas.microsoft.com/office/drawing/2014/main" id="{52196083-44D6-DD46-8A3B-8FF7AE77D5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38691" r="7254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5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3D79D-C008-7046-81E4-691B764BD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to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EE704-2BEC-1C4F-A9B4-EBADF6496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Why do so many adolescents use drugs?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9910D-643F-094C-9146-B55B2B2351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Physical development</a:t>
            </a:r>
          </a:p>
          <a:p>
            <a:r>
              <a:rPr lang="en-US" dirty="0"/>
              <a:t>Social development </a:t>
            </a:r>
          </a:p>
          <a:p>
            <a:r>
              <a:rPr lang="en-US" dirty="0"/>
              <a:t>Identity development</a:t>
            </a:r>
          </a:p>
          <a:p>
            <a:r>
              <a:rPr lang="en-US" dirty="0"/>
              <a:t>Cognitive &amp; Emotional development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334C2-6CC3-8647-9BFB-EBFDB9DCC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Why does adolescent drug use lead to addiction so easily?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DCE182-B058-EB41-9C54-030D5A9A074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.??</a:t>
            </a:r>
          </a:p>
        </p:txBody>
      </p:sp>
    </p:spTree>
    <p:extLst>
      <p:ext uri="{BB962C8B-B14F-4D97-AF65-F5344CB8AC3E}">
        <p14:creationId xmlns:p14="http://schemas.microsoft.com/office/powerpoint/2010/main" val="191438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41243F"/>
      </a:dk2>
      <a:lt2>
        <a:srgbClr val="E2E4E8"/>
      </a:lt2>
      <a:accent1>
        <a:srgbClr val="C19A31"/>
      </a:accent1>
      <a:accent2>
        <a:srgbClr val="EB7F4E"/>
      </a:accent2>
      <a:accent3>
        <a:srgbClr val="EE6E7B"/>
      </a:accent3>
      <a:accent4>
        <a:srgbClr val="EB4EA0"/>
      </a:accent4>
      <a:accent5>
        <a:srgbClr val="EE6EE6"/>
      </a:accent5>
      <a:accent6>
        <a:srgbClr val="B34EEB"/>
      </a:accent6>
      <a:hlink>
        <a:srgbClr val="697CAE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329</Words>
  <Application>Microsoft Macintosh PowerPoint</Application>
  <PresentationFormat>Widescreen</PresentationFormat>
  <Paragraphs>64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Modern Love</vt:lpstr>
      <vt:lpstr>The Hand</vt:lpstr>
      <vt:lpstr>SketchyVTI</vt:lpstr>
      <vt:lpstr>Susceptibility</vt:lpstr>
      <vt:lpstr>Susceptibility</vt:lpstr>
      <vt:lpstr>Adolescent Drug Use</vt:lpstr>
      <vt:lpstr>Susceptibility</vt:lpstr>
      <vt:lpstr>Physical Development</vt:lpstr>
      <vt:lpstr>Social Development</vt:lpstr>
      <vt:lpstr>Identity Development</vt:lpstr>
      <vt:lpstr>Cognitive and Emotional</vt:lpstr>
      <vt:lpstr>Return to Questions</vt:lpstr>
      <vt:lpstr>Brain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Susceptibility</dc:title>
  <dc:creator>Candice Reel</dc:creator>
  <cp:lastModifiedBy>Candice Reel</cp:lastModifiedBy>
  <cp:revision>1</cp:revision>
  <dcterms:created xsi:type="dcterms:W3CDTF">2022-04-16T17:21:52Z</dcterms:created>
  <dcterms:modified xsi:type="dcterms:W3CDTF">2022-04-16T17:23:45Z</dcterms:modified>
</cp:coreProperties>
</file>