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843"/>
    <p:restoredTop sz="32075"/>
  </p:normalViewPr>
  <p:slideViewPr>
    <p:cSldViewPr snapToGrid="0" snapToObjects="1">
      <p:cViewPr varScale="1">
        <p:scale>
          <a:sx n="30" d="100"/>
          <a:sy n="30" d="100"/>
        </p:scale>
        <p:origin x="26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FBACCE-F840-4B19-999D-2F3B7F1AFB4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11062311-21C6-41D6-905F-665E88057D80}">
      <dgm:prSet custT="1"/>
      <dgm:spPr/>
      <dgm:t>
        <a:bodyPr/>
        <a:lstStyle/>
        <a:p>
          <a:r>
            <a:rPr lang="en-US" sz="2400" dirty="0"/>
            <a:t>Starts TODAY!  </a:t>
          </a:r>
        </a:p>
      </dgm:t>
    </dgm:pt>
    <dgm:pt modelId="{1ED0128B-D7C5-41C5-B03A-AA4F8CEE2F6F}" type="parTrans" cxnId="{EAEE1982-DD14-4373-8515-F7DFCA3BD41B}">
      <dgm:prSet/>
      <dgm:spPr/>
      <dgm:t>
        <a:bodyPr/>
        <a:lstStyle/>
        <a:p>
          <a:endParaRPr lang="en-US"/>
        </a:p>
      </dgm:t>
    </dgm:pt>
    <dgm:pt modelId="{C028B9DA-05E3-4228-8F8D-A6FD9A9E5CD3}" type="sibTrans" cxnId="{EAEE1982-DD14-4373-8515-F7DFCA3BD41B}">
      <dgm:prSet/>
      <dgm:spPr/>
      <dgm:t>
        <a:bodyPr/>
        <a:lstStyle/>
        <a:p>
          <a:endParaRPr lang="en-US"/>
        </a:p>
      </dgm:t>
    </dgm:pt>
    <dgm:pt modelId="{4A3FADCD-5A52-4BEA-9EC9-6CDB7DC254ED}">
      <dgm:prSet custT="1"/>
      <dgm:spPr/>
      <dgm:t>
        <a:bodyPr/>
        <a:lstStyle/>
        <a:p>
          <a:r>
            <a:rPr lang="en-US" sz="2400" dirty="0"/>
            <a:t>Journal each day for the next two weeks, opens at Midnight, closes at 11:59 pm</a:t>
          </a:r>
        </a:p>
      </dgm:t>
    </dgm:pt>
    <dgm:pt modelId="{DCC5471E-8FE3-447C-9229-F9103FAAE1BF}" type="parTrans" cxnId="{18AB67A9-6F41-4383-A0DE-833C93C0A95E}">
      <dgm:prSet/>
      <dgm:spPr/>
      <dgm:t>
        <a:bodyPr/>
        <a:lstStyle/>
        <a:p>
          <a:endParaRPr lang="en-US"/>
        </a:p>
      </dgm:t>
    </dgm:pt>
    <dgm:pt modelId="{45B4D5E1-F8EA-4059-A4B6-B16B65F0B810}" type="sibTrans" cxnId="{18AB67A9-6F41-4383-A0DE-833C93C0A95E}">
      <dgm:prSet/>
      <dgm:spPr/>
      <dgm:t>
        <a:bodyPr/>
        <a:lstStyle/>
        <a:p>
          <a:endParaRPr lang="en-US"/>
        </a:p>
      </dgm:t>
    </dgm:pt>
    <dgm:pt modelId="{2474B91C-9A78-40F8-AB6F-8A7BA7591A39}">
      <dgm:prSet custT="1"/>
      <dgm:spPr/>
      <dgm:t>
        <a:bodyPr/>
        <a:lstStyle/>
        <a:p>
          <a:r>
            <a:rPr lang="en-US" sz="2400" dirty="0"/>
            <a:t>Prompt each day to answer a few questions</a:t>
          </a:r>
        </a:p>
      </dgm:t>
    </dgm:pt>
    <dgm:pt modelId="{F79D1825-4F41-4617-BC44-246C0D6B7DD5}" type="parTrans" cxnId="{56DB82E9-36F6-49E4-A995-87F327434A56}">
      <dgm:prSet/>
      <dgm:spPr/>
      <dgm:t>
        <a:bodyPr/>
        <a:lstStyle/>
        <a:p>
          <a:endParaRPr lang="en-US"/>
        </a:p>
      </dgm:t>
    </dgm:pt>
    <dgm:pt modelId="{6522F02F-4AC0-4EA4-ABF3-0C490695D92B}" type="sibTrans" cxnId="{56DB82E9-36F6-49E4-A995-87F327434A56}">
      <dgm:prSet/>
      <dgm:spPr/>
      <dgm:t>
        <a:bodyPr/>
        <a:lstStyle/>
        <a:p>
          <a:endParaRPr lang="en-US"/>
        </a:p>
      </dgm:t>
    </dgm:pt>
    <dgm:pt modelId="{41D431F1-41B9-4EF8-87BF-D214B64983B8}">
      <dgm:prSet custT="1"/>
      <dgm:spPr/>
      <dgm:t>
        <a:bodyPr/>
        <a:lstStyle/>
        <a:p>
          <a:r>
            <a:rPr lang="en-US" sz="2400" dirty="0"/>
            <a:t>NO MAKE UP journals; miss one, missed 2 points</a:t>
          </a:r>
        </a:p>
      </dgm:t>
    </dgm:pt>
    <dgm:pt modelId="{55D0D7EF-249B-4999-B762-2F7B3C6AD99C}" type="parTrans" cxnId="{3D0B9A6C-ACB4-4B9E-87D4-BC1709F5FD51}">
      <dgm:prSet/>
      <dgm:spPr/>
      <dgm:t>
        <a:bodyPr/>
        <a:lstStyle/>
        <a:p>
          <a:endParaRPr lang="en-US"/>
        </a:p>
      </dgm:t>
    </dgm:pt>
    <dgm:pt modelId="{15F1392C-794F-48B5-BC4E-7D8FDBAE42C4}" type="sibTrans" cxnId="{3D0B9A6C-ACB4-4B9E-87D4-BC1709F5FD51}">
      <dgm:prSet/>
      <dgm:spPr/>
      <dgm:t>
        <a:bodyPr/>
        <a:lstStyle/>
        <a:p>
          <a:endParaRPr lang="en-US"/>
        </a:p>
      </dgm:t>
    </dgm:pt>
    <dgm:pt modelId="{C3105289-26A4-47A3-B40F-BB0ECD7F9293}" type="pres">
      <dgm:prSet presAssocID="{10FBACCE-F840-4B19-999D-2F3B7F1AFB44}" presName="root" presStyleCnt="0">
        <dgm:presLayoutVars>
          <dgm:dir/>
          <dgm:resizeHandles val="exact"/>
        </dgm:presLayoutVars>
      </dgm:prSet>
      <dgm:spPr/>
    </dgm:pt>
    <dgm:pt modelId="{1D3E7523-AE38-4787-8850-4BB960BDA5FB}" type="pres">
      <dgm:prSet presAssocID="{11062311-21C6-41D6-905F-665E88057D80}" presName="compNode" presStyleCnt="0"/>
      <dgm:spPr/>
    </dgm:pt>
    <dgm:pt modelId="{44EA2A18-87FF-45D7-8802-75BAD8041305}" type="pres">
      <dgm:prSet presAssocID="{11062311-21C6-41D6-905F-665E88057D80}" presName="bgRect" presStyleLbl="bgShp" presStyleIdx="0" presStyleCnt="4"/>
      <dgm:spPr/>
    </dgm:pt>
    <dgm:pt modelId="{C6A34A44-FFEE-4021-9387-AEBC900D0D22}" type="pres">
      <dgm:prSet presAssocID="{11062311-21C6-41D6-905F-665E88057D80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ick"/>
        </a:ext>
      </dgm:extLst>
    </dgm:pt>
    <dgm:pt modelId="{E16AA685-63A1-49FE-8D2C-4861C6BBFB7E}" type="pres">
      <dgm:prSet presAssocID="{11062311-21C6-41D6-905F-665E88057D80}" presName="spaceRect" presStyleCnt="0"/>
      <dgm:spPr/>
    </dgm:pt>
    <dgm:pt modelId="{239D7CF0-4663-4CB1-A9C8-68F852DF9EBB}" type="pres">
      <dgm:prSet presAssocID="{11062311-21C6-41D6-905F-665E88057D80}" presName="parTx" presStyleLbl="revTx" presStyleIdx="0" presStyleCnt="4">
        <dgm:presLayoutVars>
          <dgm:chMax val="0"/>
          <dgm:chPref val="0"/>
        </dgm:presLayoutVars>
      </dgm:prSet>
      <dgm:spPr/>
    </dgm:pt>
    <dgm:pt modelId="{8EF949D6-1574-4CEF-8981-3A88846E4459}" type="pres">
      <dgm:prSet presAssocID="{C028B9DA-05E3-4228-8F8D-A6FD9A9E5CD3}" presName="sibTrans" presStyleCnt="0"/>
      <dgm:spPr/>
    </dgm:pt>
    <dgm:pt modelId="{2287E2FC-9359-4447-A9D8-8DC1BA9E6C34}" type="pres">
      <dgm:prSet presAssocID="{4A3FADCD-5A52-4BEA-9EC9-6CDB7DC254ED}" presName="compNode" presStyleCnt="0"/>
      <dgm:spPr/>
    </dgm:pt>
    <dgm:pt modelId="{04F81D00-B333-4449-9886-647865D26BE9}" type="pres">
      <dgm:prSet presAssocID="{4A3FADCD-5A52-4BEA-9EC9-6CDB7DC254ED}" presName="bgRect" presStyleLbl="bgShp" presStyleIdx="1" presStyleCnt="4"/>
      <dgm:spPr/>
    </dgm:pt>
    <dgm:pt modelId="{BA82349A-91E5-4540-8850-A80CCA396F2D}" type="pres">
      <dgm:prSet presAssocID="{4A3FADCD-5A52-4BEA-9EC9-6CDB7DC254ED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76474A3C-E880-4BEF-A51E-030EFAB5E965}" type="pres">
      <dgm:prSet presAssocID="{4A3FADCD-5A52-4BEA-9EC9-6CDB7DC254ED}" presName="spaceRect" presStyleCnt="0"/>
      <dgm:spPr/>
    </dgm:pt>
    <dgm:pt modelId="{BAF26629-8DF1-49AE-B601-482D6A53B247}" type="pres">
      <dgm:prSet presAssocID="{4A3FADCD-5A52-4BEA-9EC9-6CDB7DC254ED}" presName="parTx" presStyleLbl="revTx" presStyleIdx="1" presStyleCnt="4">
        <dgm:presLayoutVars>
          <dgm:chMax val="0"/>
          <dgm:chPref val="0"/>
        </dgm:presLayoutVars>
      </dgm:prSet>
      <dgm:spPr/>
    </dgm:pt>
    <dgm:pt modelId="{FE632CD8-CE39-4F2E-92CF-5AE39B286814}" type="pres">
      <dgm:prSet presAssocID="{45B4D5E1-F8EA-4059-A4B6-B16B65F0B810}" presName="sibTrans" presStyleCnt="0"/>
      <dgm:spPr/>
    </dgm:pt>
    <dgm:pt modelId="{FADB5E4A-F7E6-46B6-B4D4-E777631DEC8B}" type="pres">
      <dgm:prSet presAssocID="{2474B91C-9A78-40F8-AB6F-8A7BA7591A39}" presName="compNode" presStyleCnt="0"/>
      <dgm:spPr/>
    </dgm:pt>
    <dgm:pt modelId="{D9F55EE9-5F79-4903-BD58-AA2ED96C2FF2}" type="pres">
      <dgm:prSet presAssocID="{2474B91C-9A78-40F8-AB6F-8A7BA7591A39}" presName="bgRect" presStyleLbl="bgShp" presStyleIdx="2" presStyleCnt="4"/>
      <dgm:spPr/>
    </dgm:pt>
    <dgm:pt modelId="{18F65CDD-8E99-4DEF-B2B5-F7A1ED23419D}" type="pres">
      <dgm:prSet presAssocID="{2474B91C-9A78-40F8-AB6F-8A7BA7591A39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8B79D552-E5AF-4BAF-A03F-E3DCA440E398}" type="pres">
      <dgm:prSet presAssocID="{2474B91C-9A78-40F8-AB6F-8A7BA7591A39}" presName="spaceRect" presStyleCnt="0"/>
      <dgm:spPr/>
    </dgm:pt>
    <dgm:pt modelId="{62572B13-1646-4942-8376-269E52BF2A52}" type="pres">
      <dgm:prSet presAssocID="{2474B91C-9A78-40F8-AB6F-8A7BA7591A39}" presName="parTx" presStyleLbl="revTx" presStyleIdx="2" presStyleCnt="4">
        <dgm:presLayoutVars>
          <dgm:chMax val="0"/>
          <dgm:chPref val="0"/>
        </dgm:presLayoutVars>
      </dgm:prSet>
      <dgm:spPr/>
    </dgm:pt>
    <dgm:pt modelId="{15C7ED4E-8FDD-4AE7-BF64-A05720C160A7}" type="pres">
      <dgm:prSet presAssocID="{6522F02F-4AC0-4EA4-ABF3-0C490695D92B}" presName="sibTrans" presStyleCnt="0"/>
      <dgm:spPr/>
    </dgm:pt>
    <dgm:pt modelId="{F8BB862C-6083-4002-84DD-68779729E8F3}" type="pres">
      <dgm:prSet presAssocID="{41D431F1-41B9-4EF8-87BF-D214B64983B8}" presName="compNode" presStyleCnt="0"/>
      <dgm:spPr/>
    </dgm:pt>
    <dgm:pt modelId="{F44E1382-3F8E-47A5-AC45-619F24CF3CB0}" type="pres">
      <dgm:prSet presAssocID="{41D431F1-41B9-4EF8-87BF-D214B64983B8}" presName="bgRect" presStyleLbl="bgShp" presStyleIdx="3" presStyleCnt="4"/>
      <dgm:spPr/>
    </dgm:pt>
    <dgm:pt modelId="{25464DBE-42F7-4030-998E-35E85BA41BB1}" type="pres">
      <dgm:prSet presAssocID="{41D431F1-41B9-4EF8-87BF-D214B64983B8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sed Book"/>
        </a:ext>
      </dgm:extLst>
    </dgm:pt>
    <dgm:pt modelId="{A7A4E7CA-EB53-4B85-9D12-2FA15A724C7C}" type="pres">
      <dgm:prSet presAssocID="{41D431F1-41B9-4EF8-87BF-D214B64983B8}" presName="spaceRect" presStyleCnt="0"/>
      <dgm:spPr/>
    </dgm:pt>
    <dgm:pt modelId="{455255AA-822B-4833-AA37-A36A43F4C30C}" type="pres">
      <dgm:prSet presAssocID="{41D431F1-41B9-4EF8-87BF-D214B64983B8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483D5F26-715D-486F-9A17-257F27C9D7B8}" type="presOf" srcId="{2474B91C-9A78-40F8-AB6F-8A7BA7591A39}" destId="{62572B13-1646-4942-8376-269E52BF2A52}" srcOrd="0" destOrd="0" presId="urn:microsoft.com/office/officeart/2018/2/layout/IconVerticalSolidList"/>
    <dgm:cxn modelId="{7A205B5B-25C0-4742-A883-FC90647428DE}" type="presOf" srcId="{10FBACCE-F840-4B19-999D-2F3B7F1AFB44}" destId="{C3105289-26A4-47A3-B40F-BB0ECD7F9293}" srcOrd="0" destOrd="0" presId="urn:microsoft.com/office/officeart/2018/2/layout/IconVerticalSolidList"/>
    <dgm:cxn modelId="{3D0B9A6C-ACB4-4B9E-87D4-BC1709F5FD51}" srcId="{10FBACCE-F840-4B19-999D-2F3B7F1AFB44}" destId="{41D431F1-41B9-4EF8-87BF-D214B64983B8}" srcOrd="3" destOrd="0" parTransId="{55D0D7EF-249B-4999-B762-2F7B3C6AD99C}" sibTransId="{15F1392C-794F-48B5-BC4E-7D8FDBAE42C4}"/>
    <dgm:cxn modelId="{EAEE1982-DD14-4373-8515-F7DFCA3BD41B}" srcId="{10FBACCE-F840-4B19-999D-2F3B7F1AFB44}" destId="{11062311-21C6-41D6-905F-665E88057D80}" srcOrd="0" destOrd="0" parTransId="{1ED0128B-D7C5-41C5-B03A-AA4F8CEE2F6F}" sibTransId="{C028B9DA-05E3-4228-8F8D-A6FD9A9E5CD3}"/>
    <dgm:cxn modelId="{18AB67A9-6F41-4383-A0DE-833C93C0A95E}" srcId="{10FBACCE-F840-4B19-999D-2F3B7F1AFB44}" destId="{4A3FADCD-5A52-4BEA-9EC9-6CDB7DC254ED}" srcOrd="1" destOrd="0" parTransId="{DCC5471E-8FE3-447C-9229-F9103FAAE1BF}" sibTransId="{45B4D5E1-F8EA-4059-A4B6-B16B65F0B810}"/>
    <dgm:cxn modelId="{11CA4BB3-11A2-4BC2-A730-C8F8DD63A444}" type="presOf" srcId="{41D431F1-41B9-4EF8-87BF-D214B64983B8}" destId="{455255AA-822B-4833-AA37-A36A43F4C30C}" srcOrd="0" destOrd="0" presId="urn:microsoft.com/office/officeart/2018/2/layout/IconVerticalSolidList"/>
    <dgm:cxn modelId="{6B142FE8-BA55-4F15-A13C-0D31B11C2B29}" type="presOf" srcId="{4A3FADCD-5A52-4BEA-9EC9-6CDB7DC254ED}" destId="{BAF26629-8DF1-49AE-B601-482D6A53B247}" srcOrd="0" destOrd="0" presId="urn:microsoft.com/office/officeart/2018/2/layout/IconVerticalSolidList"/>
    <dgm:cxn modelId="{56DB82E9-36F6-49E4-A995-87F327434A56}" srcId="{10FBACCE-F840-4B19-999D-2F3B7F1AFB44}" destId="{2474B91C-9A78-40F8-AB6F-8A7BA7591A39}" srcOrd="2" destOrd="0" parTransId="{F79D1825-4F41-4617-BC44-246C0D6B7DD5}" sibTransId="{6522F02F-4AC0-4EA4-ABF3-0C490695D92B}"/>
    <dgm:cxn modelId="{FD111BEB-E1A4-49A0-B506-AF37180A5930}" type="presOf" srcId="{11062311-21C6-41D6-905F-665E88057D80}" destId="{239D7CF0-4663-4CB1-A9C8-68F852DF9EBB}" srcOrd="0" destOrd="0" presId="urn:microsoft.com/office/officeart/2018/2/layout/IconVerticalSolidList"/>
    <dgm:cxn modelId="{C401C125-C63E-45A4-A666-23D7ABA64055}" type="presParOf" srcId="{C3105289-26A4-47A3-B40F-BB0ECD7F9293}" destId="{1D3E7523-AE38-4787-8850-4BB960BDA5FB}" srcOrd="0" destOrd="0" presId="urn:microsoft.com/office/officeart/2018/2/layout/IconVerticalSolidList"/>
    <dgm:cxn modelId="{E4CD7C75-7014-4290-BBA6-5291CFB3FA16}" type="presParOf" srcId="{1D3E7523-AE38-4787-8850-4BB960BDA5FB}" destId="{44EA2A18-87FF-45D7-8802-75BAD8041305}" srcOrd="0" destOrd="0" presId="urn:microsoft.com/office/officeart/2018/2/layout/IconVerticalSolidList"/>
    <dgm:cxn modelId="{1B2799A5-91B1-409C-B174-E031D1CAD824}" type="presParOf" srcId="{1D3E7523-AE38-4787-8850-4BB960BDA5FB}" destId="{C6A34A44-FFEE-4021-9387-AEBC900D0D22}" srcOrd="1" destOrd="0" presId="urn:microsoft.com/office/officeart/2018/2/layout/IconVerticalSolidList"/>
    <dgm:cxn modelId="{A05E26B7-4FFF-48A0-8C53-6FA24FC22C4A}" type="presParOf" srcId="{1D3E7523-AE38-4787-8850-4BB960BDA5FB}" destId="{E16AA685-63A1-49FE-8D2C-4861C6BBFB7E}" srcOrd="2" destOrd="0" presId="urn:microsoft.com/office/officeart/2018/2/layout/IconVerticalSolidList"/>
    <dgm:cxn modelId="{F239BCF9-9E99-4B6D-BD70-1822F2BFB0E8}" type="presParOf" srcId="{1D3E7523-AE38-4787-8850-4BB960BDA5FB}" destId="{239D7CF0-4663-4CB1-A9C8-68F852DF9EBB}" srcOrd="3" destOrd="0" presId="urn:microsoft.com/office/officeart/2018/2/layout/IconVerticalSolidList"/>
    <dgm:cxn modelId="{83E94FC4-0F65-433A-87F3-EA08E8C98C09}" type="presParOf" srcId="{C3105289-26A4-47A3-B40F-BB0ECD7F9293}" destId="{8EF949D6-1574-4CEF-8981-3A88846E4459}" srcOrd="1" destOrd="0" presId="urn:microsoft.com/office/officeart/2018/2/layout/IconVerticalSolidList"/>
    <dgm:cxn modelId="{39F03623-1D8D-4FD6-B39E-D972E9F4E787}" type="presParOf" srcId="{C3105289-26A4-47A3-B40F-BB0ECD7F9293}" destId="{2287E2FC-9359-4447-A9D8-8DC1BA9E6C34}" srcOrd="2" destOrd="0" presId="urn:microsoft.com/office/officeart/2018/2/layout/IconVerticalSolidList"/>
    <dgm:cxn modelId="{B93F812E-60BC-4CC8-B05B-5D875319BFED}" type="presParOf" srcId="{2287E2FC-9359-4447-A9D8-8DC1BA9E6C34}" destId="{04F81D00-B333-4449-9886-647865D26BE9}" srcOrd="0" destOrd="0" presId="urn:microsoft.com/office/officeart/2018/2/layout/IconVerticalSolidList"/>
    <dgm:cxn modelId="{8D7DFBE9-8EFB-4935-A871-053CD1517A7B}" type="presParOf" srcId="{2287E2FC-9359-4447-A9D8-8DC1BA9E6C34}" destId="{BA82349A-91E5-4540-8850-A80CCA396F2D}" srcOrd="1" destOrd="0" presId="urn:microsoft.com/office/officeart/2018/2/layout/IconVerticalSolidList"/>
    <dgm:cxn modelId="{6D20C827-F96E-46AF-9046-3C1CD19F8793}" type="presParOf" srcId="{2287E2FC-9359-4447-A9D8-8DC1BA9E6C34}" destId="{76474A3C-E880-4BEF-A51E-030EFAB5E965}" srcOrd="2" destOrd="0" presId="urn:microsoft.com/office/officeart/2018/2/layout/IconVerticalSolidList"/>
    <dgm:cxn modelId="{F8903E48-99A1-416F-A357-BA366E6D76A3}" type="presParOf" srcId="{2287E2FC-9359-4447-A9D8-8DC1BA9E6C34}" destId="{BAF26629-8DF1-49AE-B601-482D6A53B247}" srcOrd="3" destOrd="0" presId="urn:microsoft.com/office/officeart/2018/2/layout/IconVerticalSolidList"/>
    <dgm:cxn modelId="{5D005C75-06A7-477F-9278-91ED27C10CA6}" type="presParOf" srcId="{C3105289-26A4-47A3-B40F-BB0ECD7F9293}" destId="{FE632CD8-CE39-4F2E-92CF-5AE39B286814}" srcOrd="3" destOrd="0" presId="urn:microsoft.com/office/officeart/2018/2/layout/IconVerticalSolidList"/>
    <dgm:cxn modelId="{4ADCF48D-57E0-43A7-B1DD-893C5FFFFEE0}" type="presParOf" srcId="{C3105289-26A4-47A3-B40F-BB0ECD7F9293}" destId="{FADB5E4A-F7E6-46B6-B4D4-E777631DEC8B}" srcOrd="4" destOrd="0" presId="urn:microsoft.com/office/officeart/2018/2/layout/IconVerticalSolidList"/>
    <dgm:cxn modelId="{5AA13F6B-4375-4F4D-ADD4-0F97CD455B26}" type="presParOf" srcId="{FADB5E4A-F7E6-46B6-B4D4-E777631DEC8B}" destId="{D9F55EE9-5F79-4903-BD58-AA2ED96C2FF2}" srcOrd="0" destOrd="0" presId="urn:microsoft.com/office/officeart/2018/2/layout/IconVerticalSolidList"/>
    <dgm:cxn modelId="{55745F8B-D290-4212-A4FC-5982CBB4616C}" type="presParOf" srcId="{FADB5E4A-F7E6-46B6-B4D4-E777631DEC8B}" destId="{18F65CDD-8E99-4DEF-B2B5-F7A1ED23419D}" srcOrd="1" destOrd="0" presId="urn:microsoft.com/office/officeart/2018/2/layout/IconVerticalSolidList"/>
    <dgm:cxn modelId="{96CF095A-0F58-4CC4-87EE-0B72C3D07E01}" type="presParOf" srcId="{FADB5E4A-F7E6-46B6-B4D4-E777631DEC8B}" destId="{8B79D552-E5AF-4BAF-A03F-E3DCA440E398}" srcOrd="2" destOrd="0" presId="urn:microsoft.com/office/officeart/2018/2/layout/IconVerticalSolidList"/>
    <dgm:cxn modelId="{BB0FF6DB-0BBB-45E9-89A2-04576D246F6C}" type="presParOf" srcId="{FADB5E4A-F7E6-46B6-B4D4-E777631DEC8B}" destId="{62572B13-1646-4942-8376-269E52BF2A52}" srcOrd="3" destOrd="0" presId="urn:microsoft.com/office/officeart/2018/2/layout/IconVerticalSolidList"/>
    <dgm:cxn modelId="{3F7D6853-2342-46CB-9FCF-2916046B1646}" type="presParOf" srcId="{C3105289-26A4-47A3-B40F-BB0ECD7F9293}" destId="{15C7ED4E-8FDD-4AE7-BF64-A05720C160A7}" srcOrd="5" destOrd="0" presId="urn:microsoft.com/office/officeart/2018/2/layout/IconVerticalSolidList"/>
    <dgm:cxn modelId="{382CB824-B679-4A91-8EAE-1AC4919D3920}" type="presParOf" srcId="{C3105289-26A4-47A3-B40F-BB0ECD7F9293}" destId="{F8BB862C-6083-4002-84DD-68779729E8F3}" srcOrd="6" destOrd="0" presId="urn:microsoft.com/office/officeart/2018/2/layout/IconVerticalSolidList"/>
    <dgm:cxn modelId="{323B1910-6976-4977-9F1E-D09F3BD5BE6E}" type="presParOf" srcId="{F8BB862C-6083-4002-84DD-68779729E8F3}" destId="{F44E1382-3F8E-47A5-AC45-619F24CF3CB0}" srcOrd="0" destOrd="0" presId="urn:microsoft.com/office/officeart/2018/2/layout/IconVerticalSolidList"/>
    <dgm:cxn modelId="{6643E150-6010-4C6D-9EC0-DB53D3B0BEB9}" type="presParOf" srcId="{F8BB862C-6083-4002-84DD-68779729E8F3}" destId="{25464DBE-42F7-4030-998E-35E85BA41BB1}" srcOrd="1" destOrd="0" presId="urn:microsoft.com/office/officeart/2018/2/layout/IconVerticalSolidList"/>
    <dgm:cxn modelId="{F6E352AB-C4B2-4A61-A8E8-D557FAFC1257}" type="presParOf" srcId="{F8BB862C-6083-4002-84DD-68779729E8F3}" destId="{A7A4E7CA-EB53-4B85-9D12-2FA15A724C7C}" srcOrd="2" destOrd="0" presId="urn:microsoft.com/office/officeart/2018/2/layout/IconVerticalSolidList"/>
    <dgm:cxn modelId="{50B57EB2-3560-4B70-B672-EA84E93CD729}" type="presParOf" srcId="{F8BB862C-6083-4002-84DD-68779729E8F3}" destId="{455255AA-822B-4833-AA37-A36A43F4C30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EA2A18-87FF-45D7-8802-75BAD8041305}">
      <dsp:nvSpPr>
        <dsp:cNvPr id="0" name=""/>
        <dsp:cNvSpPr/>
      </dsp:nvSpPr>
      <dsp:spPr>
        <a:xfrm>
          <a:off x="0" y="2297"/>
          <a:ext cx="6900512" cy="116453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A34A44-FFEE-4021-9387-AEBC900D0D22}">
      <dsp:nvSpPr>
        <dsp:cNvPr id="0" name=""/>
        <dsp:cNvSpPr/>
      </dsp:nvSpPr>
      <dsp:spPr>
        <a:xfrm>
          <a:off x="352272" y="264318"/>
          <a:ext cx="640494" cy="64049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9D7CF0-4663-4CB1-A9C8-68F852DF9EBB}">
      <dsp:nvSpPr>
        <dsp:cNvPr id="0" name=""/>
        <dsp:cNvSpPr/>
      </dsp:nvSpPr>
      <dsp:spPr>
        <a:xfrm>
          <a:off x="1345038" y="2297"/>
          <a:ext cx="5555473" cy="1164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247" tIns="123247" rIns="123247" bIns="123247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Starts TODAY!  </a:t>
          </a:r>
        </a:p>
      </dsp:txBody>
      <dsp:txXfrm>
        <a:off x="1345038" y="2297"/>
        <a:ext cx="5555473" cy="1164535"/>
      </dsp:txXfrm>
    </dsp:sp>
    <dsp:sp modelId="{04F81D00-B333-4449-9886-647865D26BE9}">
      <dsp:nvSpPr>
        <dsp:cNvPr id="0" name=""/>
        <dsp:cNvSpPr/>
      </dsp:nvSpPr>
      <dsp:spPr>
        <a:xfrm>
          <a:off x="0" y="1457967"/>
          <a:ext cx="6900512" cy="116453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82349A-91E5-4540-8850-A80CCA396F2D}">
      <dsp:nvSpPr>
        <dsp:cNvPr id="0" name=""/>
        <dsp:cNvSpPr/>
      </dsp:nvSpPr>
      <dsp:spPr>
        <a:xfrm>
          <a:off x="352272" y="1719988"/>
          <a:ext cx="640494" cy="64049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F26629-8DF1-49AE-B601-482D6A53B247}">
      <dsp:nvSpPr>
        <dsp:cNvPr id="0" name=""/>
        <dsp:cNvSpPr/>
      </dsp:nvSpPr>
      <dsp:spPr>
        <a:xfrm>
          <a:off x="1345038" y="1457967"/>
          <a:ext cx="5555473" cy="1164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247" tIns="123247" rIns="123247" bIns="123247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Journal each day for the next two weeks, opens at Midnight, closes at 11:59 pm</a:t>
          </a:r>
        </a:p>
      </dsp:txBody>
      <dsp:txXfrm>
        <a:off x="1345038" y="1457967"/>
        <a:ext cx="5555473" cy="1164535"/>
      </dsp:txXfrm>
    </dsp:sp>
    <dsp:sp modelId="{D9F55EE9-5F79-4903-BD58-AA2ED96C2FF2}">
      <dsp:nvSpPr>
        <dsp:cNvPr id="0" name=""/>
        <dsp:cNvSpPr/>
      </dsp:nvSpPr>
      <dsp:spPr>
        <a:xfrm>
          <a:off x="0" y="2913637"/>
          <a:ext cx="6900512" cy="116453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F65CDD-8E99-4DEF-B2B5-F7A1ED23419D}">
      <dsp:nvSpPr>
        <dsp:cNvPr id="0" name=""/>
        <dsp:cNvSpPr/>
      </dsp:nvSpPr>
      <dsp:spPr>
        <a:xfrm>
          <a:off x="352272" y="3175658"/>
          <a:ext cx="640494" cy="64049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572B13-1646-4942-8376-269E52BF2A52}">
      <dsp:nvSpPr>
        <dsp:cNvPr id="0" name=""/>
        <dsp:cNvSpPr/>
      </dsp:nvSpPr>
      <dsp:spPr>
        <a:xfrm>
          <a:off x="1345038" y="2913637"/>
          <a:ext cx="5555473" cy="1164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247" tIns="123247" rIns="123247" bIns="123247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Prompt each day to answer a few questions</a:t>
          </a:r>
        </a:p>
      </dsp:txBody>
      <dsp:txXfrm>
        <a:off x="1345038" y="2913637"/>
        <a:ext cx="5555473" cy="1164535"/>
      </dsp:txXfrm>
    </dsp:sp>
    <dsp:sp modelId="{F44E1382-3F8E-47A5-AC45-619F24CF3CB0}">
      <dsp:nvSpPr>
        <dsp:cNvPr id="0" name=""/>
        <dsp:cNvSpPr/>
      </dsp:nvSpPr>
      <dsp:spPr>
        <a:xfrm>
          <a:off x="0" y="4369307"/>
          <a:ext cx="6900512" cy="116453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464DBE-42F7-4030-998E-35E85BA41BB1}">
      <dsp:nvSpPr>
        <dsp:cNvPr id="0" name=""/>
        <dsp:cNvSpPr/>
      </dsp:nvSpPr>
      <dsp:spPr>
        <a:xfrm>
          <a:off x="352272" y="4631327"/>
          <a:ext cx="640494" cy="64049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5255AA-822B-4833-AA37-A36A43F4C30C}">
      <dsp:nvSpPr>
        <dsp:cNvPr id="0" name=""/>
        <dsp:cNvSpPr/>
      </dsp:nvSpPr>
      <dsp:spPr>
        <a:xfrm>
          <a:off x="1345038" y="4369307"/>
          <a:ext cx="5555473" cy="1164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247" tIns="123247" rIns="123247" bIns="123247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NO MAKE UP journals; miss one, missed 2 points</a:t>
          </a:r>
        </a:p>
      </dsp:txBody>
      <dsp:txXfrm>
        <a:off x="1345038" y="4369307"/>
        <a:ext cx="5555473" cy="11645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7210A-34F8-954B-AC2A-A1053ED69C55}" type="datetimeFigureOut">
              <a:rPr lang="en-US" smtClean="0"/>
              <a:t>4/7/22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41E236-1064-714C-805E-BEFAAC420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87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0AAA5C-08C0-1A4B-934C-ECC718E225F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030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Opposite of ego-syntonic is ego-dystonic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Kohl’s marketing technique is similar to that of someone using scratch tickets which is why their marketing technique is very successful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0AAA5C-08C0-1A4B-934C-ECC718E225F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4898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0AAA5C-08C0-1A4B-934C-ECC718E225F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0822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0AAA5C-08C0-1A4B-934C-ECC718E225F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94936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0AAA5C-08C0-1A4B-934C-ECC718E225F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11763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0AAA5C-08C0-1A4B-934C-ECC718E225F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98665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0AAA5C-08C0-1A4B-934C-ECC718E225F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4689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4/7/22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135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510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156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140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356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308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4/7/22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134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529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79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607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23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4/7/22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815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globedia.com/consejos-derrochar-tienda-rop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gamblingcasinocruise.com/tag/lotsa-slots-how-to-play-slots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6jmjssLIwIk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flickr.com/photos/iloveblue/3325826875" TargetMode="External"/><Relationship Id="rId4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4F87819-B70D-4927-B657-7D175613F9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B3820D-C773-4632-9F79-C890E1B2B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177668"/>
          </a:xfrm>
          <a:custGeom>
            <a:avLst/>
            <a:gdLst>
              <a:gd name="connsiteX0" fmla="*/ 6861986 w 12191999"/>
              <a:gd name="connsiteY0" fmla="*/ 6107659 h 6177668"/>
              <a:gd name="connsiteX1" fmla="*/ 6860986 w 12191999"/>
              <a:gd name="connsiteY1" fmla="*/ 6107739 h 6177668"/>
              <a:gd name="connsiteX2" fmla="*/ 6860759 w 12191999"/>
              <a:gd name="connsiteY2" fmla="*/ 6108287 h 6177668"/>
              <a:gd name="connsiteX3" fmla="*/ 0 w 12191999"/>
              <a:gd name="connsiteY3" fmla="*/ 0 h 6177668"/>
              <a:gd name="connsiteX4" fmla="*/ 12191999 w 12191999"/>
              <a:gd name="connsiteY4" fmla="*/ 0 h 6177668"/>
              <a:gd name="connsiteX5" fmla="*/ 12191999 w 12191999"/>
              <a:gd name="connsiteY5" fmla="*/ 5215324 h 6177668"/>
              <a:gd name="connsiteX6" fmla="*/ 12144282 w 12191999"/>
              <a:gd name="connsiteY6" fmla="*/ 5229900 h 6177668"/>
              <a:gd name="connsiteX7" fmla="*/ 11759192 w 12191999"/>
              <a:gd name="connsiteY7" fmla="*/ 5336208 h 6177668"/>
              <a:gd name="connsiteX8" fmla="*/ 10505159 w 12191999"/>
              <a:gd name="connsiteY8" fmla="*/ 5627228 h 6177668"/>
              <a:gd name="connsiteX9" fmla="*/ 9501755 w 12191999"/>
              <a:gd name="connsiteY9" fmla="*/ 5807012 h 6177668"/>
              <a:gd name="connsiteX10" fmla="*/ 8534155 w 12191999"/>
              <a:gd name="connsiteY10" fmla="*/ 5944240 h 6177668"/>
              <a:gd name="connsiteX11" fmla="*/ 7790171 w 12191999"/>
              <a:gd name="connsiteY11" fmla="*/ 6026297 h 6177668"/>
              <a:gd name="connsiteX12" fmla="*/ 7024337 w 12191999"/>
              <a:gd name="connsiteY12" fmla="*/ 6093812 h 6177668"/>
              <a:gd name="connsiteX13" fmla="*/ 7008892 w 12191999"/>
              <a:gd name="connsiteY13" fmla="*/ 6095938 h 6177668"/>
              <a:gd name="connsiteX14" fmla="*/ 6862735 w 12191999"/>
              <a:gd name="connsiteY14" fmla="*/ 6107599 h 6177668"/>
              <a:gd name="connsiteX15" fmla="*/ 6872248 w 12191999"/>
              <a:gd name="connsiteY15" fmla="*/ 6109467 h 6177668"/>
              <a:gd name="connsiteX16" fmla="*/ 6907812 w 12191999"/>
              <a:gd name="connsiteY16" fmla="*/ 6107715 h 6177668"/>
              <a:gd name="connsiteX17" fmla="*/ 6956484 w 12191999"/>
              <a:gd name="connsiteY17" fmla="*/ 6104658 h 6177668"/>
              <a:gd name="connsiteX18" fmla="*/ 7652688 w 12191999"/>
              <a:gd name="connsiteY18" fmla="*/ 6071273 h 6177668"/>
              <a:gd name="connsiteX19" fmla="*/ 8699923 w 12191999"/>
              <a:gd name="connsiteY19" fmla="*/ 5982083 h 6177668"/>
              <a:gd name="connsiteX20" fmla="*/ 9557819 w 12191999"/>
              <a:gd name="connsiteY20" fmla="*/ 5875435 h 6177668"/>
              <a:gd name="connsiteX21" fmla="*/ 10709534 w 12191999"/>
              <a:gd name="connsiteY21" fmla="*/ 5676156 h 6177668"/>
              <a:gd name="connsiteX22" fmla="*/ 12081554 w 12191999"/>
              <a:gd name="connsiteY22" fmla="*/ 5341561 h 6177668"/>
              <a:gd name="connsiteX23" fmla="*/ 12191999 w 12191999"/>
              <a:gd name="connsiteY23" fmla="*/ 5308238 h 6177668"/>
              <a:gd name="connsiteX24" fmla="*/ 12191999 w 12191999"/>
              <a:gd name="connsiteY24" fmla="*/ 5364054 h 6177668"/>
              <a:gd name="connsiteX25" fmla="*/ 11911964 w 12191999"/>
              <a:gd name="connsiteY25" fmla="*/ 5447316 h 6177668"/>
              <a:gd name="connsiteX26" fmla="*/ 11020049 w 12191999"/>
              <a:gd name="connsiteY26" fmla="*/ 5667491 h 6177668"/>
              <a:gd name="connsiteX27" fmla="*/ 10064425 w 12191999"/>
              <a:gd name="connsiteY27" fmla="*/ 5852245 h 6177668"/>
              <a:gd name="connsiteX28" fmla="*/ 9264124 w 12191999"/>
              <a:gd name="connsiteY28" fmla="*/ 5971252 h 6177668"/>
              <a:gd name="connsiteX29" fmla="*/ 8654182 w 12191999"/>
              <a:gd name="connsiteY29" fmla="*/ 6042605 h 6177668"/>
              <a:gd name="connsiteX30" fmla="*/ 7938866 w 12191999"/>
              <a:gd name="connsiteY30" fmla="*/ 6105677 h 6177668"/>
              <a:gd name="connsiteX31" fmla="*/ 7008089 w 12191999"/>
              <a:gd name="connsiteY31" fmla="*/ 6158427 h 6177668"/>
              <a:gd name="connsiteX32" fmla="*/ 6549390 w 12191999"/>
              <a:gd name="connsiteY32" fmla="*/ 6172697 h 6177668"/>
              <a:gd name="connsiteX33" fmla="*/ 6433696 w 12191999"/>
              <a:gd name="connsiteY33" fmla="*/ 6177668 h 6177668"/>
              <a:gd name="connsiteX34" fmla="*/ 6127899 w 12191999"/>
              <a:gd name="connsiteY34" fmla="*/ 6177668 h 6177668"/>
              <a:gd name="connsiteX35" fmla="*/ 6048391 w 12191999"/>
              <a:gd name="connsiteY35" fmla="*/ 6172953 h 6177668"/>
              <a:gd name="connsiteX36" fmla="*/ 5334221 w 12191999"/>
              <a:gd name="connsiteY36" fmla="*/ 6135747 h 6177668"/>
              <a:gd name="connsiteX37" fmla="*/ 4413510 w 12191999"/>
              <a:gd name="connsiteY37" fmla="*/ 6072039 h 6177668"/>
              <a:gd name="connsiteX38" fmla="*/ 3438265 w 12191999"/>
              <a:gd name="connsiteY38" fmla="*/ 5970870 h 6177668"/>
              <a:gd name="connsiteX39" fmla="*/ 2425303 w 12191999"/>
              <a:gd name="connsiteY39" fmla="*/ 5848805 h 6177668"/>
              <a:gd name="connsiteX40" fmla="*/ 1293973 w 12191999"/>
              <a:gd name="connsiteY40" fmla="*/ 5671060 h 6177668"/>
              <a:gd name="connsiteX41" fmla="*/ 126888 w 12191999"/>
              <a:gd name="connsiteY41" fmla="*/ 5425029 h 6177668"/>
              <a:gd name="connsiteX42" fmla="*/ 0 w 12191999"/>
              <a:gd name="connsiteY42" fmla="*/ 5392100 h 6177668"/>
              <a:gd name="connsiteX43" fmla="*/ 0 w 12191999"/>
              <a:gd name="connsiteY43" fmla="*/ 5333771 h 6177668"/>
              <a:gd name="connsiteX44" fmla="*/ 130837 w 12191999"/>
              <a:gd name="connsiteY44" fmla="*/ 5368509 h 6177668"/>
              <a:gd name="connsiteX45" fmla="*/ 660204 w 12191999"/>
              <a:gd name="connsiteY45" fmla="*/ 5490001 h 6177668"/>
              <a:gd name="connsiteX46" fmla="*/ 1831416 w 12191999"/>
              <a:gd name="connsiteY46" fmla="*/ 5705715 h 6177668"/>
              <a:gd name="connsiteX47" fmla="*/ 2677204 w 12191999"/>
              <a:gd name="connsiteY47" fmla="*/ 5825742 h 6177668"/>
              <a:gd name="connsiteX48" fmla="*/ 2644716 w 12191999"/>
              <a:gd name="connsiteY48" fmla="*/ 5815549 h 6177668"/>
              <a:gd name="connsiteX49" fmla="*/ 1173182 w 12191999"/>
              <a:gd name="connsiteY49" fmla="*/ 5474074 h 6177668"/>
              <a:gd name="connsiteX50" fmla="*/ 479527 w 12191999"/>
              <a:gd name="connsiteY50" fmla="*/ 5269379 h 6177668"/>
              <a:gd name="connsiteX51" fmla="*/ 0 w 12191999"/>
              <a:gd name="connsiteY51" fmla="*/ 5107083 h 6177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1999" h="6177668">
                <a:moveTo>
                  <a:pt x="6861986" y="6107659"/>
                </a:moveTo>
                <a:lnTo>
                  <a:pt x="6860986" y="6107739"/>
                </a:lnTo>
                <a:lnTo>
                  <a:pt x="6860759" y="6108287"/>
                </a:ln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5215324"/>
                </a:lnTo>
                <a:lnTo>
                  <a:pt x="12144282" y="5229900"/>
                </a:lnTo>
                <a:cubicBezTo>
                  <a:pt x="12016423" y="5267070"/>
                  <a:pt x="11888048" y="5302510"/>
                  <a:pt x="11759192" y="5336208"/>
                </a:cubicBezTo>
                <a:cubicBezTo>
                  <a:pt x="11344324" y="5446552"/>
                  <a:pt x="10926015" y="5542623"/>
                  <a:pt x="10505159" y="5627228"/>
                </a:cubicBezTo>
                <a:cubicBezTo>
                  <a:pt x="10171926" y="5694160"/>
                  <a:pt x="9837459" y="5754097"/>
                  <a:pt x="9501755" y="5807012"/>
                </a:cubicBezTo>
                <a:cubicBezTo>
                  <a:pt x="9180066" y="5857979"/>
                  <a:pt x="8857537" y="5903722"/>
                  <a:pt x="8534155" y="5944240"/>
                </a:cubicBezTo>
                <a:cubicBezTo>
                  <a:pt x="8286585" y="5975202"/>
                  <a:pt x="8038506" y="6001450"/>
                  <a:pt x="7790171" y="6026297"/>
                </a:cubicBezTo>
                <a:lnTo>
                  <a:pt x="7024337" y="6093812"/>
                </a:lnTo>
                <a:lnTo>
                  <a:pt x="7008892" y="6095938"/>
                </a:lnTo>
                <a:lnTo>
                  <a:pt x="6862735" y="6107599"/>
                </a:lnTo>
                <a:lnTo>
                  <a:pt x="6872248" y="6109467"/>
                </a:lnTo>
                <a:cubicBezTo>
                  <a:pt x="6883954" y="6109945"/>
                  <a:pt x="6896090" y="6107715"/>
                  <a:pt x="6907812" y="6107715"/>
                </a:cubicBezTo>
                <a:cubicBezTo>
                  <a:pt x="6923994" y="6107715"/>
                  <a:pt x="6940176" y="6105039"/>
                  <a:pt x="6956484" y="6104658"/>
                </a:cubicBezTo>
                <a:cubicBezTo>
                  <a:pt x="7188765" y="6099052"/>
                  <a:pt x="7420790" y="6086564"/>
                  <a:pt x="7652688" y="6071273"/>
                </a:cubicBezTo>
                <a:cubicBezTo>
                  <a:pt x="8002191" y="6048212"/>
                  <a:pt x="8351439" y="6019289"/>
                  <a:pt x="8699923" y="5982083"/>
                </a:cubicBezTo>
                <a:cubicBezTo>
                  <a:pt x="8986610" y="5952012"/>
                  <a:pt x="9272570" y="5916463"/>
                  <a:pt x="9557819" y="5875435"/>
                </a:cubicBezTo>
                <a:cubicBezTo>
                  <a:pt x="9943546" y="5819627"/>
                  <a:pt x="10327451" y="5753205"/>
                  <a:pt x="10709534" y="5676156"/>
                </a:cubicBezTo>
                <a:cubicBezTo>
                  <a:pt x="11171292" y="5582632"/>
                  <a:pt x="11629098" y="5472289"/>
                  <a:pt x="12081554" y="5341561"/>
                </a:cubicBezTo>
                <a:lnTo>
                  <a:pt x="12191999" y="5308238"/>
                </a:lnTo>
                <a:lnTo>
                  <a:pt x="12191999" y="5364054"/>
                </a:lnTo>
                <a:lnTo>
                  <a:pt x="11911964" y="5447316"/>
                </a:lnTo>
                <a:cubicBezTo>
                  <a:pt x="11616866" y="5529116"/>
                  <a:pt x="11319604" y="5601872"/>
                  <a:pt x="11020049" y="5667491"/>
                </a:cubicBezTo>
                <a:cubicBezTo>
                  <a:pt x="10703036" y="5737061"/>
                  <a:pt x="10384496" y="5798641"/>
                  <a:pt x="10064425" y="5852245"/>
                </a:cubicBezTo>
                <a:cubicBezTo>
                  <a:pt x="9798381" y="5896841"/>
                  <a:pt x="9531609" y="5936505"/>
                  <a:pt x="9264124" y="5971252"/>
                </a:cubicBezTo>
                <a:cubicBezTo>
                  <a:pt x="9061021" y="5997500"/>
                  <a:pt x="8857919" y="6022219"/>
                  <a:pt x="8654182" y="6042605"/>
                </a:cubicBezTo>
                <a:cubicBezTo>
                  <a:pt x="8416040" y="6065924"/>
                  <a:pt x="8177644" y="6087966"/>
                  <a:pt x="7938866" y="6105677"/>
                </a:cubicBezTo>
                <a:cubicBezTo>
                  <a:pt x="7628862" y="6128611"/>
                  <a:pt x="7318730" y="6146960"/>
                  <a:pt x="7008089" y="6158427"/>
                </a:cubicBezTo>
                <a:cubicBezTo>
                  <a:pt x="6855189" y="6164034"/>
                  <a:pt x="6702290" y="6167984"/>
                  <a:pt x="6549390" y="6172697"/>
                </a:cubicBezTo>
                <a:cubicBezTo>
                  <a:pt x="6510756" y="6170558"/>
                  <a:pt x="6472010" y="6172226"/>
                  <a:pt x="6433696" y="6177668"/>
                </a:cubicBezTo>
                <a:lnTo>
                  <a:pt x="6127899" y="6177668"/>
                </a:lnTo>
                <a:lnTo>
                  <a:pt x="6048391" y="6172953"/>
                </a:lnTo>
                <a:cubicBezTo>
                  <a:pt x="5810377" y="6160212"/>
                  <a:pt x="5572363" y="6146069"/>
                  <a:pt x="5334221" y="6135747"/>
                </a:cubicBezTo>
                <a:cubicBezTo>
                  <a:pt x="5026766" y="6123004"/>
                  <a:pt x="4719692" y="6101983"/>
                  <a:pt x="4413510" y="6072039"/>
                </a:cubicBezTo>
                <a:cubicBezTo>
                  <a:pt x="4088215" y="6040312"/>
                  <a:pt x="3763687" y="6004763"/>
                  <a:pt x="3438265" y="5970870"/>
                </a:cubicBezTo>
                <a:cubicBezTo>
                  <a:pt x="3099935" y="5935704"/>
                  <a:pt x="2762281" y="5895019"/>
                  <a:pt x="2425303" y="5848805"/>
                </a:cubicBezTo>
                <a:cubicBezTo>
                  <a:pt x="2047042" y="5797329"/>
                  <a:pt x="1669936" y="5738080"/>
                  <a:pt x="1293973" y="5671060"/>
                </a:cubicBezTo>
                <a:cubicBezTo>
                  <a:pt x="902168" y="5600534"/>
                  <a:pt x="512942" y="5519976"/>
                  <a:pt x="126888" y="5425029"/>
                </a:cubicBezTo>
                <a:lnTo>
                  <a:pt x="0" y="5392100"/>
                </a:lnTo>
                <a:lnTo>
                  <a:pt x="0" y="5333771"/>
                </a:lnTo>
                <a:lnTo>
                  <a:pt x="130837" y="5368509"/>
                </a:lnTo>
                <a:cubicBezTo>
                  <a:pt x="306720" y="5411799"/>
                  <a:pt x="483287" y="5452095"/>
                  <a:pt x="660204" y="5490001"/>
                </a:cubicBezTo>
                <a:cubicBezTo>
                  <a:pt x="1048569" y="5572948"/>
                  <a:pt x="1439228" y="5643664"/>
                  <a:pt x="1831416" y="5705715"/>
                </a:cubicBezTo>
                <a:cubicBezTo>
                  <a:pt x="2114917" y="5750440"/>
                  <a:pt x="2398801" y="5791595"/>
                  <a:pt x="2677204" y="5825742"/>
                </a:cubicBezTo>
                <a:cubicBezTo>
                  <a:pt x="2669177" y="5828418"/>
                  <a:pt x="2658222" y="5818097"/>
                  <a:pt x="2644716" y="5815549"/>
                </a:cubicBezTo>
                <a:cubicBezTo>
                  <a:pt x="2149740" y="5721171"/>
                  <a:pt x="1659233" y="5607352"/>
                  <a:pt x="1173182" y="5474074"/>
                </a:cubicBezTo>
                <a:cubicBezTo>
                  <a:pt x="940520" y="5410366"/>
                  <a:pt x="709302" y="5342134"/>
                  <a:pt x="479527" y="5269379"/>
                </a:cubicBezTo>
                <a:lnTo>
                  <a:pt x="0" y="510708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pic>
        <p:nvPicPr>
          <p:cNvPr id="4" name="Picture 2" descr="Background pattern&#10;&#10;Description automatically generated with medium confidence">
            <a:extLst>
              <a:ext uri="{FF2B5EF4-FFF2-40B4-BE49-F238E27FC236}">
                <a16:creationId xmlns:a16="http://schemas.microsoft.com/office/drawing/2014/main" id="{CAE73E48-33F1-4A48-BDD9-CD10ECADDBB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5000"/>
          </a:blip>
          <a:srcRect t="6539" b="489"/>
          <a:stretch/>
        </p:blipFill>
        <p:spPr>
          <a:xfrm>
            <a:off x="20" y="10"/>
            <a:ext cx="12191979" cy="6177658"/>
          </a:xfrm>
          <a:custGeom>
            <a:avLst/>
            <a:gdLst/>
            <a:ahLst/>
            <a:cxnLst/>
            <a:rect l="l" t="t" r="r" b="b"/>
            <a:pathLst>
              <a:path w="12191999" h="6177668">
                <a:moveTo>
                  <a:pt x="6861986" y="6107659"/>
                </a:moveTo>
                <a:lnTo>
                  <a:pt x="6860986" y="6107739"/>
                </a:lnTo>
                <a:lnTo>
                  <a:pt x="6860759" y="6108287"/>
                </a:ln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5215324"/>
                </a:lnTo>
                <a:lnTo>
                  <a:pt x="12144282" y="5229900"/>
                </a:lnTo>
                <a:cubicBezTo>
                  <a:pt x="12016423" y="5267070"/>
                  <a:pt x="11888048" y="5302510"/>
                  <a:pt x="11759192" y="5336208"/>
                </a:cubicBezTo>
                <a:cubicBezTo>
                  <a:pt x="11344324" y="5446552"/>
                  <a:pt x="10926015" y="5542623"/>
                  <a:pt x="10505159" y="5627228"/>
                </a:cubicBezTo>
                <a:cubicBezTo>
                  <a:pt x="10171926" y="5694160"/>
                  <a:pt x="9837459" y="5754097"/>
                  <a:pt x="9501755" y="5807012"/>
                </a:cubicBezTo>
                <a:cubicBezTo>
                  <a:pt x="9180066" y="5857979"/>
                  <a:pt x="8857537" y="5903722"/>
                  <a:pt x="8534155" y="5944240"/>
                </a:cubicBezTo>
                <a:cubicBezTo>
                  <a:pt x="8286585" y="5975202"/>
                  <a:pt x="8038506" y="6001450"/>
                  <a:pt x="7790171" y="6026297"/>
                </a:cubicBezTo>
                <a:lnTo>
                  <a:pt x="7024337" y="6093812"/>
                </a:lnTo>
                <a:lnTo>
                  <a:pt x="7008892" y="6095938"/>
                </a:lnTo>
                <a:lnTo>
                  <a:pt x="6862735" y="6107599"/>
                </a:lnTo>
                <a:lnTo>
                  <a:pt x="6872248" y="6109467"/>
                </a:lnTo>
                <a:cubicBezTo>
                  <a:pt x="6883954" y="6109945"/>
                  <a:pt x="6896090" y="6107715"/>
                  <a:pt x="6907812" y="6107715"/>
                </a:cubicBezTo>
                <a:cubicBezTo>
                  <a:pt x="6923994" y="6107715"/>
                  <a:pt x="6940176" y="6105039"/>
                  <a:pt x="6956484" y="6104658"/>
                </a:cubicBezTo>
                <a:cubicBezTo>
                  <a:pt x="7188765" y="6099052"/>
                  <a:pt x="7420790" y="6086564"/>
                  <a:pt x="7652688" y="6071273"/>
                </a:cubicBezTo>
                <a:cubicBezTo>
                  <a:pt x="8002191" y="6048212"/>
                  <a:pt x="8351439" y="6019289"/>
                  <a:pt x="8699923" y="5982083"/>
                </a:cubicBezTo>
                <a:cubicBezTo>
                  <a:pt x="8986610" y="5952012"/>
                  <a:pt x="9272570" y="5916463"/>
                  <a:pt x="9557819" y="5875435"/>
                </a:cubicBezTo>
                <a:cubicBezTo>
                  <a:pt x="9943546" y="5819627"/>
                  <a:pt x="10327451" y="5753205"/>
                  <a:pt x="10709534" y="5676156"/>
                </a:cubicBezTo>
                <a:cubicBezTo>
                  <a:pt x="11171292" y="5582632"/>
                  <a:pt x="11629098" y="5472289"/>
                  <a:pt x="12081554" y="5341561"/>
                </a:cubicBezTo>
                <a:lnTo>
                  <a:pt x="12191999" y="5308238"/>
                </a:lnTo>
                <a:lnTo>
                  <a:pt x="12191999" y="5364054"/>
                </a:lnTo>
                <a:lnTo>
                  <a:pt x="11911964" y="5447316"/>
                </a:lnTo>
                <a:cubicBezTo>
                  <a:pt x="11616866" y="5529116"/>
                  <a:pt x="11319604" y="5601872"/>
                  <a:pt x="11020049" y="5667491"/>
                </a:cubicBezTo>
                <a:cubicBezTo>
                  <a:pt x="10703036" y="5737061"/>
                  <a:pt x="10384496" y="5798641"/>
                  <a:pt x="10064425" y="5852245"/>
                </a:cubicBezTo>
                <a:cubicBezTo>
                  <a:pt x="9798381" y="5896841"/>
                  <a:pt x="9531609" y="5936505"/>
                  <a:pt x="9264124" y="5971252"/>
                </a:cubicBezTo>
                <a:cubicBezTo>
                  <a:pt x="9061021" y="5997500"/>
                  <a:pt x="8857919" y="6022219"/>
                  <a:pt x="8654182" y="6042605"/>
                </a:cubicBezTo>
                <a:cubicBezTo>
                  <a:pt x="8416040" y="6065924"/>
                  <a:pt x="8177644" y="6087966"/>
                  <a:pt x="7938866" y="6105677"/>
                </a:cubicBezTo>
                <a:cubicBezTo>
                  <a:pt x="7628862" y="6128611"/>
                  <a:pt x="7318730" y="6146960"/>
                  <a:pt x="7008089" y="6158427"/>
                </a:cubicBezTo>
                <a:cubicBezTo>
                  <a:pt x="6855189" y="6164034"/>
                  <a:pt x="6702290" y="6167984"/>
                  <a:pt x="6549390" y="6172697"/>
                </a:cubicBezTo>
                <a:cubicBezTo>
                  <a:pt x="6510756" y="6170558"/>
                  <a:pt x="6472010" y="6172226"/>
                  <a:pt x="6433696" y="6177668"/>
                </a:cubicBezTo>
                <a:lnTo>
                  <a:pt x="6127899" y="6177668"/>
                </a:lnTo>
                <a:lnTo>
                  <a:pt x="6048391" y="6172953"/>
                </a:lnTo>
                <a:cubicBezTo>
                  <a:pt x="5810377" y="6160212"/>
                  <a:pt x="5572363" y="6146069"/>
                  <a:pt x="5334221" y="6135747"/>
                </a:cubicBezTo>
                <a:cubicBezTo>
                  <a:pt x="5026766" y="6123004"/>
                  <a:pt x="4719692" y="6101983"/>
                  <a:pt x="4413510" y="6072039"/>
                </a:cubicBezTo>
                <a:cubicBezTo>
                  <a:pt x="4088215" y="6040312"/>
                  <a:pt x="3763687" y="6004763"/>
                  <a:pt x="3438265" y="5970870"/>
                </a:cubicBezTo>
                <a:cubicBezTo>
                  <a:pt x="3099935" y="5935704"/>
                  <a:pt x="2762281" y="5895019"/>
                  <a:pt x="2425303" y="5848805"/>
                </a:cubicBezTo>
                <a:cubicBezTo>
                  <a:pt x="2047042" y="5797329"/>
                  <a:pt x="1669936" y="5738080"/>
                  <a:pt x="1293973" y="5671060"/>
                </a:cubicBezTo>
                <a:cubicBezTo>
                  <a:pt x="902168" y="5600534"/>
                  <a:pt x="512942" y="5519976"/>
                  <a:pt x="126888" y="5425029"/>
                </a:cubicBezTo>
                <a:lnTo>
                  <a:pt x="0" y="5392100"/>
                </a:lnTo>
                <a:lnTo>
                  <a:pt x="0" y="5333771"/>
                </a:lnTo>
                <a:lnTo>
                  <a:pt x="130837" y="5368509"/>
                </a:lnTo>
                <a:cubicBezTo>
                  <a:pt x="306720" y="5411799"/>
                  <a:pt x="483287" y="5452095"/>
                  <a:pt x="660204" y="5490001"/>
                </a:cubicBezTo>
                <a:cubicBezTo>
                  <a:pt x="1048569" y="5572948"/>
                  <a:pt x="1439228" y="5643664"/>
                  <a:pt x="1831416" y="5705715"/>
                </a:cubicBezTo>
                <a:cubicBezTo>
                  <a:pt x="2114917" y="5750440"/>
                  <a:pt x="2398801" y="5791595"/>
                  <a:pt x="2677204" y="5825742"/>
                </a:cubicBezTo>
                <a:cubicBezTo>
                  <a:pt x="2669177" y="5828418"/>
                  <a:pt x="2658222" y="5818097"/>
                  <a:pt x="2644716" y="5815549"/>
                </a:cubicBezTo>
                <a:cubicBezTo>
                  <a:pt x="2149740" y="5721171"/>
                  <a:pt x="1659233" y="5607352"/>
                  <a:pt x="1173182" y="5474074"/>
                </a:cubicBezTo>
                <a:cubicBezTo>
                  <a:pt x="940520" y="5410366"/>
                  <a:pt x="709302" y="5342134"/>
                  <a:pt x="479527" y="5269379"/>
                </a:cubicBezTo>
                <a:lnTo>
                  <a:pt x="0" y="5107083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127D7B-FDDA-3F46-9FCF-2FED3C6D48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6747"/>
            <a:ext cx="9144000" cy="2387600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8000">
                <a:solidFill>
                  <a:schemeClr val="bg1"/>
                </a:solidFill>
              </a:rPr>
              <a:t>Behavioral Addictions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DCB8EB4B-AFE9-41E8-95B0-F246E5740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3650059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4481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5C37F44-F3F0-4AB6-BA57-3D163232D0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9DD4C8C-B328-49E5-BE47-63AE3873EF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28748" y="0"/>
            <a:ext cx="4863252" cy="6858000"/>
          </a:xfrm>
          <a:custGeom>
            <a:avLst/>
            <a:gdLst>
              <a:gd name="connsiteX0" fmla="*/ 17671 w 4863252"/>
              <a:gd name="connsiteY0" fmla="*/ 0 h 6858000"/>
              <a:gd name="connsiteX1" fmla="*/ 231369 w 4863252"/>
              <a:gd name="connsiteY1" fmla="*/ 0 h 6858000"/>
              <a:gd name="connsiteX2" fmla="*/ 4718868 w 4863252"/>
              <a:gd name="connsiteY2" fmla="*/ 0 h 6858000"/>
              <a:gd name="connsiteX3" fmla="*/ 4863252 w 4863252"/>
              <a:gd name="connsiteY3" fmla="*/ 0 h 6858000"/>
              <a:gd name="connsiteX4" fmla="*/ 4863252 w 4863252"/>
              <a:gd name="connsiteY4" fmla="*/ 6858000 h 6858000"/>
              <a:gd name="connsiteX5" fmla="*/ 4718868 w 4863252"/>
              <a:gd name="connsiteY5" fmla="*/ 6858000 h 6858000"/>
              <a:gd name="connsiteX6" fmla="*/ 230267 w 4863252"/>
              <a:gd name="connsiteY6" fmla="*/ 6858000 h 6858000"/>
              <a:gd name="connsiteX7" fmla="*/ 18902 w 4863252"/>
              <a:gd name="connsiteY7" fmla="*/ 6858000 h 6858000"/>
              <a:gd name="connsiteX8" fmla="*/ 26121 w 4863252"/>
              <a:gd name="connsiteY8" fmla="*/ 6518322 h 6858000"/>
              <a:gd name="connsiteX9" fmla="*/ 18648 w 4863252"/>
              <a:gd name="connsiteY9" fmla="*/ 6166701 h 6858000"/>
              <a:gd name="connsiteX10" fmla="*/ 14207 w 4863252"/>
              <a:gd name="connsiteY10" fmla="*/ 5856137 h 6858000"/>
              <a:gd name="connsiteX11" fmla="*/ 19537 w 4863252"/>
              <a:gd name="connsiteY11" fmla="*/ 5040192 h 6858000"/>
              <a:gd name="connsiteX12" fmla="*/ 16872 w 4863252"/>
              <a:gd name="connsiteY12" fmla="*/ 4684066 h 6858000"/>
              <a:gd name="connsiteX13" fmla="*/ 8368 w 4863252"/>
              <a:gd name="connsiteY13" fmla="*/ 3968766 h 6858000"/>
              <a:gd name="connsiteX14" fmla="*/ 5577 w 4863252"/>
              <a:gd name="connsiteY14" fmla="*/ 3536490 h 6858000"/>
              <a:gd name="connsiteX15" fmla="*/ 29944 w 4863252"/>
              <a:gd name="connsiteY15" fmla="*/ 3013722 h 6858000"/>
              <a:gd name="connsiteX16" fmla="*/ 20425 w 4863252"/>
              <a:gd name="connsiteY16" fmla="*/ 2456814 h 6858000"/>
              <a:gd name="connsiteX17" fmla="*/ 20425 w 4863252"/>
              <a:gd name="connsiteY17" fmla="*/ 1546443 h 6858000"/>
              <a:gd name="connsiteX18" fmla="*/ 22639 w 4863252"/>
              <a:gd name="connsiteY18" fmla="*/ 37028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863252" h="6858000">
                <a:moveTo>
                  <a:pt x="17671" y="0"/>
                </a:moveTo>
                <a:lnTo>
                  <a:pt x="231369" y="0"/>
                </a:lnTo>
                <a:lnTo>
                  <a:pt x="4718868" y="0"/>
                </a:lnTo>
                <a:lnTo>
                  <a:pt x="4863252" y="0"/>
                </a:lnTo>
                <a:lnTo>
                  <a:pt x="4863252" y="6858000"/>
                </a:lnTo>
                <a:lnTo>
                  <a:pt x="4718868" y="6858000"/>
                </a:lnTo>
                <a:lnTo>
                  <a:pt x="230267" y="6858000"/>
                </a:lnTo>
                <a:lnTo>
                  <a:pt x="18902" y="6858000"/>
                </a:lnTo>
                <a:lnTo>
                  <a:pt x="26121" y="6518322"/>
                </a:lnTo>
                <a:cubicBezTo>
                  <a:pt x="26803" y="6401115"/>
                  <a:pt x="24994" y="6283908"/>
                  <a:pt x="18648" y="6166701"/>
                </a:cubicBezTo>
                <a:cubicBezTo>
                  <a:pt x="12937" y="6063264"/>
                  <a:pt x="12684" y="5959700"/>
                  <a:pt x="14207" y="5856137"/>
                </a:cubicBezTo>
                <a:cubicBezTo>
                  <a:pt x="18140" y="5584155"/>
                  <a:pt x="31340" y="5312300"/>
                  <a:pt x="19537" y="5040192"/>
                </a:cubicBezTo>
                <a:cubicBezTo>
                  <a:pt x="14460" y="4921526"/>
                  <a:pt x="12810" y="4802859"/>
                  <a:pt x="16872" y="4684066"/>
                </a:cubicBezTo>
                <a:cubicBezTo>
                  <a:pt x="25121" y="4445463"/>
                  <a:pt x="23090" y="4207114"/>
                  <a:pt x="8368" y="3968766"/>
                </a:cubicBezTo>
                <a:cubicBezTo>
                  <a:pt x="-1760" y="3824881"/>
                  <a:pt x="-2699" y="3680488"/>
                  <a:pt x="5577" y="3536490"/>
                </a:cubicBezTo>
                <a:cubicBezTo>
                  <a:pt x="17253" y="3362488"/>
                  <a:pt x="39843" y="3188740"/>
                  <a:pt x="29944" y="3013722"/>
                </a:cubicBezTo>
                <a:cubicBezTo>
                  <a:pt x="19284" y="2828170"/>
                  <a:pt x="24487" y="2642365"/>
                  <a:pt x="20425" y="2456814"/>
                </a:cubicBezTo>
                <a:cubicBezTo>
                  <a:pt x="13826" y="2153231"/>
                  <a:pt x="25883" y="1849900"/>
                  <a:pt x="20425" y="1546443"/>
                </a:cubicBezTo>
                <a:cubicBezTo>
                  <a:pt x="13096" y="1154463"/>
                  <a:pt x="23258" y="762340"/>
                  <a:pt x="22639" y="370288"/>
                </a:cubicBezTo>
                <a:close/>
              </a:path>
            </a:pathLst>
          </a:custGeom>
          <a:solidFill>
            <a:srgbClr val="D21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7E2794-7F76-154B-865A-A60B9DB8B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0416" y="643467"/>
            <a:ext cx="3447288" cy="5571066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Common Behavioral Addictions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553D6-1317-5B43-8B20-ECA85992A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43467"/>
            <a:ext cx="6868500" cy="5571066"/>
          </a:xfrm>
        </p:spPr>
        <p:txBody>
          <a:bodyPr anchor="ctr">
            <a:noAutofit/>
          </a:bodyPr>
          <a:lstStyle/>
          <a:p>
            <a:r>
              <a:rPr lang="en-US" sz="3600" dirty="0"/>
              <a:t>Gambling</a:t>
            </a:r>
          </a:p>
          <a:p>
            <a:r>
              <a:rPr lang="en-US" sz="3600" dirty="0"/>
              <a:t>Video gaming</a:t>
            </a:r>
          </a:p>
          <a:p>
            <a:r>
              <a:rPr lang="en-US" sz="3600" dirty="0"/>
              <a:t>Sex</a:t>
            </a:r>
          </a:p>
          <a:p>
            <a:r>
              <a:rPr lang="en-US" sz="3600" dirty="0"/>
              <a:t>Shopping</a:t>
            </a:r>
          </a:p>
          <a:p>
            <a:r>
              <a:rPr lang="en-US" sz="3600" dirty="0"/>
              <a:t>Working</a:t>
            </a:r>
          </a:p>
          <a:p>
            <a:r>
              <a:rPr lang="en-US" sz="3600" dirty="0"/>
              <a:t>Exercise</a:t>
            </a:r>
          </a:p>
          <a:p>
            <a:r>
              <a:rPr lang="en-US" sz="3600" dirty="0"/>
              <a:t>Eating</a:t>
            </a:r>
          </a:p>
          <a:p>
            <a:pPr marL="0" indent="0">
              <a:buNone/>
            </a:pPr>
            <a:r>
              <a:rPr lang="en-US" sz="3600" dirty="0"/>
              <a:t>Addiction Syndrome Model: when there is a reward, there is a risk of addiction.</a:t>
            </a:r>
          </a:p>
        </p:txBody>
      </p:sp>
    </p:spTree>
    <p:extLst>
      <p:ext uri="{BB962C8B-B14F-4D97-AF65-F5344CB8AC3E}">
        <p14:creationId xmlns:p14="http://schemas.microsoft.com/office/powerpoint/2010/main" val="2218552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4FC034-EA32-3047-A2D3-42905DCF8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100"/>
              <a:t>Similarities Between Addictions</a:t>
            </a: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093" y="2563839"/>
            <a:ext cx="3931920" cy="27432"/>
          </a:xfrm>
          <a:custGeom>
            <a:avLst/>
            <a:gdLst>
              <a:gd name="connsiteX0" fmla="*/ 0 w 3931920"/>
              <a:gd name="connsiteY0" fmla="*/ 0 h 27432"/>
              <a:gd name="connsiteX1" fmla="*/ 733958 w 3931920"/>
              <a:gd name="connsiteY1" fmla="*/ 0 h 27432"/>
              <a:gd name="connsiteX2" fmla="*/ 1428598 w 3931920"/>
              <a:gd name="connsiteY2" fmla="*/ 0 h 27432"/>
              <a:gd name="connsiteX3" fmla="*/ 2123237 w 3931920"/>
              <a:gd name="connsiteY3" fmla="*/ 0 h 27432"/>
              <a:gd name="connsiteX4" fmla="*/ 2660599 w 3931920"/>
              <a:gd name="connsiteY4" fmla="*/ 0 h 27432"/>
              <a:gd name="connsiteX5" fmla="*/ 3237281 w 3931920"/>
              <a:gd name="connsiteY5" fmla="*/ 0 h 27432"/>
              <a:gd name="connsiteX6" fmla="*/ 3931920 w 3931920"/>
              <a:gd name="connsiteY6" fmla="*/ 0 h 27432"/>
              <a:gd name="connsiteX7" fmla="*/ 3931920 w 3931920"/>
              <a:gd name="connsiteY7" fmla="*/ 27432 h 27432"/>
              <a:gd name="connsiteX8" fmla="*/ 3276600 w 3931920"/>
              <a:gd name="connsiteY8" fmla="*/ 27432 h 27432"/>
              <a:gd name="connsiteX9" fmla="*/ 2739238 w 3931920"/>
              <a:gd name="connsiteY9" fmla="*/ 27432 h 27432"/>
              <a:gd name="connsiteX10" fmla="*/ 2201875 w 3931920"/>
              <a:gd name="connsiteY10" fmla="*/ 27432 h 27432"/>
              <a:gd name="connsiteX11" fmla="*/ 1507236 w 3931920"/>
              <a:gd name="connsiteY11" fmla="*/ 27432 h 27432"/>
              <a:gd name="connsiteX12" fmla="*/ 930554 w 3931920"/>
              <a:gd name="connsiteY12" fmla="*/ 27432 h 27432"/>
              <a:gd name="connsiteX13" fmla="*/ 0 w 3931920"/>
              <a:gd name="connsiteY13" fmla="*/ 27432 h 27432"/>
              <a:gd name="connsiteX14" fmla="*/ 0 w 3931920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931920" h="27432" fill="none" extrusionOk="0">
                <a:moveTo>
                  <a:pt x="0" y="0"/>
                </a:moveTo>
                <a:cubicBezTo>
                  <a:pt x="245351" y="16874"/>
                  <a:pt x="509174" y="13736"/>
                  <a:pt x="733958" y="0"/>
                </a:cubicBezTo>
                <a:cubicBezTo>
                  <a:pt x="958742" y="-13736"/>
                  <a:pt x="1245406" y="-17215"/>
                  <a:pt x="1428598" y="0"/>
                </a:cubicBezTo>
                <a:cubicBezTo>
                  <a:pt x="1611790" y="17215"/>
                  <a:pt x="1930525" y="20562"/>
                  <a:pt x="2123237" y="0"/>
                </a:cubicBezTo>
                <a:cubicBezTo>
                  <a:pt x="2315949" y="-20562"/>
                  <a:pt x="2485508" y="11332"/>
                  <a:pt x="2660599" y="0"/>
                </a:cubicBezTo>
                <a:cubicBezTo>
                  <a:pt x="2835690" y="-11332"/>
                  <a:pt x="3075198" y="-14809"/>
                  <a:pt x="3237281" y="0"/>
                </a:cubicBezTo>
                <a:cubicBezTo>
                  <a:pt x="3399364" y="14809"/>
                  <a:pt x="3745084" y="-4992"/>
                  <a:pt x="3931920" y="0"/>
                </a:cubicBezTo>
                <a:cubicBezTo>
                  <a:pt x="3930963" y="8431"/>
                  <a:pt x="3931571" y="14612"/>
                  <a:pt x="3931920" y="27432"/>
                </a:cubicBezTo>
                <a:cubicBezTo>
                  <a:pt x="3765435" y="40792"/>
                  <a:pt x="3452398" y="38703"/>
                  <a:pt x="3276600" y="27432"/>
                </a:cubicBezTo>
                <a:cubicBezTo>
                  <a:pt x="3100802" y="16161"/>
                  <a:pt x="2914889" y="26998"/>
                  <a:pt x="2739238" y="27432"/>
                </a:cubicBezTo>
                <a:cubicBezTo>
                  <a:pt x="2563587" y="27866"/>
                  <a:pt x="2395484" y="39154"/>
                  <a:pt x="2201875" y="27432"/>
                </a:cubicBezTo>
                <a:cubicBezTo>
                  <a:pt x="2008266" y="15710"/>
                  <a:pt x="1781367" y="4899"/>
                  <a:pt x="1507236" y="27432"/>
                </a:cubicBezTo>
                <a:cubicBezTo>
                  <a:pt x="1233105" y="49965"/>
                  <a:pt x="1075495" y="47542"/>
                  <a:pt x="930554" y="27432"/>
                </a:cubicBezTo>
                <a:cubicBezTo>
                  <a:pt x="785613" y="7322"/>
                  <a:pt x="268930" y="30433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931920" h="27432" stroke="0" extrusionOk="0">
                <a:moveTo>
                  <a:pt x="0" y="0"/>
                </a:moveTo>
                <a:cubicBezTo>
                  <a:pt x="278269" y="4786"/>
                  <a:pt x="349028" y="-10422"/>
                  <a:pt x="616001" y="0"/>
                </a:cubicBezTo>
                <a:cubicBezTo>
                  <a:pt x="882974" y="10422"/>
                  <a:pt x="931617" y="-15515"/>
                  <a:pt x="1153363" y="0"/>
                </a:cubicBezTo>
                <a:cubicBezTo>
                  <a:pt x="1375109" y="15515"/>
                  <a:pt x="1704089" y="-3631"/>
                  <a:pt x="1887322" y="0"/>
                </a:cubicBezTo>
                <a:cubicBezTo>
                  <a:pt x="2070555" y="3631"/>
                  <a:pt x="2344155" y="2213"/>
                  <a:pt x="2503322" y="0"/>
                </a:cubicBezTo>
                <a:cubicBezTo>
                  <a:pt x="2662489" y="-2213"/>
                  <a:pt x="2976859" y="26691"/>
                  <a:pt x="3119323" y="0"/>
                </a:cubicBezTo>
                <a:cubicBezTo>
                  <a:pt x="3261787" y="-26691"/>
                  <a:pt x="3588171" y="-28651"/>
                  <a:pt x="3931920" y="0"/>
                </a:cubicBezTo>
                <a:cubicBezTo>
                  <a:pt x="3930565" y="9524"/>
                  <a:pt x="3930718" y="13975"/>
                  <a:pt x="3931920" y="27432"/>
                </a:cubicBezTo>
                <a:cubicBezTo>
                  <a:pt x="3664329" y="4021"/>
                  <a:pt x="3437686" y="14511"/>
                  <a:pt x="3276600" y="27432"/>
                </a:cubicBezTo>
                <a:cubicBezTo>
                  <a:pt x="3115514" y="40353"/>
                  <a:pt x="2913592" y="48967"/>
                  <a:pt x="2739238" y="27432"/>
                </a:cubicBezTo>
                <a:cubicBezTo>
                  <a:pt x="2564884" y="5897"/>
                  <a:pt x="2294049" y="39820"/>
                  <a:pt x="2083918" y="27432"/>
                </a:cubicBezTo>
                <a:cubicBezTo>
                  <a:pt x="1873787" y="15044"/>
                  <a:pt x="1718903" y="21388"/>
                  <a:pt x="1428598" y="27432"/>
                </a:cubicBezTo>
                <a:cubicBezTo>
                  <a:pt x="1138293" y="33476"/>
                  <a:pt x="952209" y="50441"/>
                  <a:pt x="812597" y="27432"/>
                </a:cubicBezTo>
                <a:cubicBezTo>
                  <a:pt x="672985" y="4423"/>
                  <a:pt x="305800" y="28240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rgbClr val="D21A7C"/>
          </a:solidFill>
          <a:ln w="38100" cap="rnd">
            <a:solidFill>
              <a:srgbClr val="D21A7C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F0D0F9-B638-774A-AE67-8ECD109F72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0080" y="2872899"/>
            <a:ext cx="4243589" cy="3320668"/>
          </a:xfrm>
        </p:spPr>
        <p:txBody>
          <a:bodyPr vert="horz" lIns="91440" tIns="45720" rIns="91440" bIns="45720" rtlCol="0">
            <a:normAutofit/>
          </a:bodyPr>
          <a:lstStyle/>
          <a:p>
            <a:pPr marL="457200" lvl="0">
              <a:lnSpc>
                <a:spcPct val="100000"/>
              </a:lnSpc>
              <a:spcBef>
                <a:spcPts val="600"/>
              </a:spcBef>
              <a:buSzPts val="2400"/>
            </a:pPr>
            <a:r>
              <a:rPr lang="en-US" sz="2200" dirty="0"/>
              <a:t>Both begin as desirable activities (ego-syntonic)</a:t>
            </a:r>
          </a:p>
          <a:p>
            <a:pPr marL="457200" lvl="0">
              <a:lnSpc>
                <a:spcPct val="100000"/>
              </a:lnSpc>
              <a:spcBef>
                <a:spcPts val="0"/>
              </a:spcBef>
              <a:buSzPts val="2400"/>
            </a:pPr>
            <a:endParaRPr lang="en-US" sz="2200" dirty="0"/>
          </a:p>
          <a:p>
            <a:pPr marL="457200" lvl="0">
              <a:lnSpc>
                <a:spcPct val="100000"/>
              </a:lnSpc>
              <a:spcBef>
                <a:spcPts val="0"/>
              </a:spcBef>
              <a:buSzPts val="2400"/>
            </a:pPr>
            <a:r>
              <a:rPr lang="en-US" sz="2200" dirty="0"/>
              <a:t>Almost always begin in adolescence or young adult</a:t>
            </a:r>
          </a:p>
          <a:p>
            <a:pPr marL="457200" lvl="0">
              <a:lnSpc>
                <a:spcPct val="100000"/>
              </a:lnSpc>
              <a:spcBef>
                <a:spcPts val="0"/>
              </a:spcBef>
              <a:buSzPts val="2400"/>
            </a:pPr>
            <a:endParaRPr lang="en-US" sz="2200" dirty="0"/>
          </a:p>
          <a:p>
            <a:pPr marL="457200" lvl="0">
              <a:lnSpc>
                <a:spcPct val="100000"/>
              </a:lnSpc>
              <a:spcBef>
                <a:spcPts val="0"/>
              </a:spcBef>
              <a:buSzPts val="2400"/>
            </a:pPr>
            <a:r>
              <a:rPr lang="en-US" sz="2200" dirty="0"/>
              <a:t>If left untreated </a:t>
            </a:r>
            <a:r>
              <a:rPr lang="en-US" sz="2200" dirty="0">
                <a:sym typeface="Wingdings" pitchFamily="2" charset="2"/>
              </a:rPr>
              <a:t> chronic and relapsing</a:t>
            </a:r>
          </a:p>
          <a:p>
            <a:pPr marL="457200" lvl="0">
              <a:lnSpc>
                <a:spcPct val="100000"/>
              </a:lnSpc>
              <a:spcBef>
                <a:spcPts val="0"/>
              </a:spcBef>
              <a:buSzPts val="2400"/>
            </a:pPr>
            <a:endParaRPr lang="en-US" sz="2200" dirty="0">
              <a:sym typeface="Wingdings" pitchFamily="2" charset="2"/>
            </a:endParaRPr>
          </a:p>
          <a:p>
            <a:pPr marL="457200" lvl="0">
              <a:lnSpc>
                <a:spcPct val="100000"/>
              </a:lnSpc>
              <a:spcBef>
                <a:spcPts val="0"/>
              </a:spcBef>
              <a:buSzPts val="2400"/>
            </a:pPr>
            <a:r>
              <a:rPr lang="en-US" sz="2200" dirty="0">
                <a:sym typeface="Wingdings" pitchFamily="2" charset="2"/>
              </a:rPr>
              <a:t>Show signs of tolerance</a:t>
            </a:r>
          </a:p>
          <a:p>
            <a:pPr marL="457200" lvl="0">
              <a:lnSpc>
                <a:spcPct val="100000"/>
              </a:lnSpc>
              <a:spcBef>
                <a:spcPts val="0"/>
              </a:spcBef>
              <a:buSzPts val="2400"/>
            </a:pPr>
            <a:endParaRPr lang="en-US" sz="2200" dirty="0">
              <a:sym typeface="Wingdings" pitchFamily="2" charset="2"/>
            </a:endParaRPr>
          </a:p>
          <a:p>
            <a:pPr marL="457200" lvl="0">
              <a:lnSpc>
                <a:spcPct val="100000"/>
              </a:lnSpc>
              <a:spcBef>
                <a:spcPts val="0"/>
              </a:spcBef>
              <a:buSzPts val="2400"/>
            </a:pPr>
            <a:r>
              <a:rPr lang="en-US" sz="2200" dirty="0">
                <a:sym typeface="Wingdings" pitchFamily="2" charset="2"/>
              </a:rPr>
              <a:t>Feel uncomfortable, irritable, etc. when abstinent</a:t>
            </a:r>
            <a:endParaRPr lang="en-US" sz="2200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2236F15-24AD-FB48-A3FC-BE01BBD3ABB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8506" r="12624" b="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005357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6D37EE4-EA1B-46EE-A54B-5233C63C9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AB94B4-1083-C149-B911-D7DE1F8A8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4585" y="703293"/>
            <a:ext cx="4584921" cy="1949815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200"/>
              <a:t>Similarities Between Addictions</a:t>
            </a:r>
          </a:p>
        </p:txBody>
      </p:sp>
      <p:pic>
        <p:nvPicPr>
          <p:cNvPr id="6" name="Content Placeholder 5" descr="A person operating a machine&#10;&#10;Description automatically generated with low confidence">
            <a:extLst>
              <a:ext uri="{FF2B5EF4-FFF2-40B4-BE49-F238E27FC236}">
                <a16:creationId xmlns:a16="http://schemas.microsoft.com/office/drawing/2014/main" id="{AC7A5AD9-9C8D-F243-A684-8752D7EFAC1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6343" r="2" b="2"/>
          <a:stretch/>
        </p:blipFill>
        <p:spPr>
          <a:xfrm>
            <a:off x="866691" y="1216968"/>
            <a:ext cx="5416261" cy="4424065"/>
          </a:xfrm>
          <a:custGeom>
            <a:avLst/>
            <a:gdLst/>
            <a:ahLst/>
            <a:cxnLst/>
            <a:rect l="l" t="t" r="r" b="b"/>
            <a:pathLst>
              <a:path w="5531320" h="4424065">
                <a:moveTo>
                  <a:pt x="4292328" y="3931444"/>
                </a:moveTo>
                <a:cubicBezTo>
                  <a:pt x="3830135" y="4131325"/>
                  <a:pt x="3346708" y="4259111"/>
                  <a:pt x="2855653" y="4364392"/>
                </a:cubicBezTo>
                <a:lnTo>
                  <a:pt x="2855525" y="4364392"/>
                </a:lnTo>
                <a:cubicBezTo>
                  <a:pt x="3386634" y="4394018"/>
                  <a:pt x="3853531" y="4210158"/>
                  <a:pt x="4292328" y="3931444"/>
                </a:cubicBezTo>
                <a:close/>
                <a:moveTo>
                  <a:pt x="4302118" y="3923561"/>
                </a:moveTo>
                <a:lnTo>
                  <a:pt x="4301102" y="3924959"/>
                </a:lnTo>
                <a:lnTo>
                  <a:pt x="4302881" y="3924959"/>
                </a:lnTo>
                <a:close/>
                <a:moveTo>
                  <a:pt x="3885572" y="334733"/>
                </a:moveTo>
                <a:cubicBezTo>
                  <a:pt x="4046889" y="406840"/>
                  <a:pt x="4203653" y="488713"/>
                  <a:pt x="4355013" y="579880"/>
                </a:cubicBezTo>
                <a:cubicBezTo>
                  <a:pt x="4662082" y="768063"/>
                  <a:pt x="4933803" y="995790"/>
                  <a:pt x="5144619" y="1290779"/>
                </a:cubicBezTo>
                <a:cubicBezTo>
                  <a:pt x="5314365" y="1528042"/>
                  <a:pt x="5426258" y="1789591"/>
                  <a:pt x="5468598" y="2088522"/>
                </a:cubicBezTo>
                <a:cubicBezTo>
                  <a:pt x="5479330" y="2001424"/>
                  <a:pt x="5480182" y="1913385"/>
                  <a:pt x="5471141" y="1826083"/>
                </a:cubicBezTo>
                <a:cubicBezTo>
                  <a:pt x="5455337" y="1662962"/>
                  <a:pt x="5406307" y="1504799"/>
                  <a:pt x="5327080" y="1361348"/>
                </a:cubicBezTo>
                <a:cubicBezTo>
                  <a:pt x="5206160" y="1140233"/>
                  <a:pt x="5033362" y="965782"/>
                  <a:pt x="4833354" y="816507"/>
                </a:cubicBezTo>
                <a:cubicBezTo>
                  <a:pt x="4597235" y="640276"/>
                  <a:pt x="4336322" y="509438"/>
                  <a:pt x="4063457" y="400724"/>
                </a:cubicBezTo>
                <a:cubicBezTo>
                  <a:pt x="4033360" y="388607"/>
                  <a:pt x="4003060" y="376909"/>
                  <a:pt x="3972544" y="365631"/>
                </a:cubicBezTo>
                <a:cubicBezTo>
                  <a:pt x="3943680" y="354950"/>
                  <a:pt x="3914563" y="345033"/>
                  <a:pt x="3885572" y="334733"/>
                </a:cubicBezTo>
                <a:close/>
                <a:moveTo>
                  <a:pt x="3865737" y="329520"/>
                </a:moveTo>
                <a:cubicBezTo>
                  <a:pt x="3865737" y="329520"/>
                  <a:pt x="3865737" y="330410"/>
                  <a:pt x="3866500" y="330537"/>
                </a:cubicBezTo>
                <a:lnTo>
                  <a:pt x="3869806" y="330156"/>
                </a:lnTo>
                <a:close/>
                <a:moveTo>
                  <a:pt x="2219772" y="85645"/>
                </a:moveTo>
                <a:cubicBezTo>
                  <a:pt x="2206943" y="84005"/>
                  <a:pt x="2193910" y="85264"/>
                  <a:pt x="2181627" y="89333"/>
                </a:cubicBezTo>
                <a:cubicBezTo>
                  <a:pt x="1932920" y="125113"/>
                  <a:pt x="1690800" y="197118"/>
                  <a:pt x="1462972" y="303073"/>
                </a:cubicBezTo>
                <a:cubicBezTo>
                  <a:pt x="971789" y="529528"/>
                  <a:pt x="578130" y="865460"/>
                  <a:pt x="308698" y="1338461"/>
                </a:cubicBezTo>
                <a:cubicBezTo>
                  <a:pt x="180225" y="1561852"/>
                  <a:pt x="97653" y="1808638"/>
                  <a:pt x="65840" y="2064364"/>
                </a:cubicBezTo>
                <a:cubicBezTo>
                  <a:pt x="71943" y="2050505"/>
                  <a:pt x="77284" y="2036391"/>
                  <a:pt x="82115" y="2022150"/>
                </a:cubicBezTo>
                <a:cubicBezTo>
                  <a:pt x="170104" y="1763653"/>
                  <a:pt x="279580" y="1515073"/>
                  <a:pt x="423261" y="1282260"/>
                </a:cubicBezTo>
                <a:cubicBezTo>
                  <a:pt x="630770" y="945565"/>
                  <a:pt x="895371" y="664944"/>
                  <a:pt x="1231812" y="454001"/>
                </a:cubicBezTo>
                <a:cubicBezTo>
                  <a:pt x="1535193" y="263783"/>
                  <a:pt x="1866802" y="149729"/>
                  <a:pt x="2219772" y="85645"/>
                </a:cubicBezTo>
                <a:close/>
                <a:moveTo>
                  <a:pt x="2612541" y="836"/>
                </a:moveTo>
                <a:cubicBezTo>
                  <a:pt x="2715914" y="-4250"/>
                  <a:pt x="2831240" y="14695"/>
                  <a:pt x="2946311" y="35548"/>
                </a:cubicBezTo>
                <a:cubicBezTo>
                  <a:pt x="3291652" y="98106"/>
                  <a:pt x="3631144" y="182915"/>
                  <a:pt x="3961100" y="303581"/>
                </a:cubicBezTo>
                <a:cubicBezTo>
                  <a:pt x="4278341" y="419543"/>
                  <a:pt x="4581341" y="563350"/>
                  <a:pt x="4854588" y="764502"/>
                </a:cubicBezTo>
                <a:cubicBezTo>
                  <a:pt x="5067438" y="921152"/>
                  <a:pt x="5250408" y="1105521"/>
                  <a:pt x="5377813" y="1339732"/>
                </a:cubicBezTo>
                <a:cubicBezTo>
                  <a:pt x="5459812" y="1489986"/>
                  <a:pt x="5510304" y="1655396"/>
                  <a:pt x="5526198" y="1825829"/>
                </a:cubicBezTo>
                <a:cubicBezTo>
                  <a:pt x="5538277" y="1951327"/>
                  <a:pt x="5527342" y="2074917"/>
                  <a:pt x="5510558" y="2199398"/>
                </a:cubicBezTo>
                <a:cubicBezTo>
                  <a:pt x="5502967" y="2266991"/>
                  <a:pt x="5502713" y="2335195"/>
                  <a:pt x="5509796" y="2402839"/>
                </a:cubicBezTo>
                <a:cubicBezTo>
                  <a:pt x="5534208" y="2664197"/>
                  <a:pt x="5468472" y="2926051"/>
                  <a:pt x="5323520" y="3144890"/>
                </a:cubicBezTo>
                <a:cubicBezTo>
                  <a:pt x="5201340" y="3332234"/>
                  <a:pt x="5041042" y="3491719"/>
                  <a:pt x="4853062" y="3612932"/>
                </a:cubicBezTo>
                <a:cubicBezTo>
                  <a:pt x="4671110" y="3732072"/>
                  <a:pt x="4498566" y="3864563"/>
                  <a:pt x="4316359" y="3982940"/>
                </a:cubicBezTo>
                <a:cubicBezTo>
                  <a:pt x="4019717" y="4175573"/>
                  <a:pt x="3701077" y="4317347"/>
                  <a:pt x="3352557" y="4386771"/>
                </a:cubicBezTo>
                <a:cubicBezTo>
                  <a:pt x="3160954" y="4425590"/>
                  <a:pt x="2964456" y="4434173"/>
                  <a:pt x="2770207" y="4412201"/>
                </a:cubicBezTo>
                <a:cubicBezTo>
                  <a:pt x="2685525" y="4402537"/>
                  <a:pt x="2599953" y="4402410"/>
                  <a:pt x="2514889" y="4393637"/>
                </a:cubicBezTo>
                <a:cubicBezTo>
                  <a:pt x="2307137" y="4370851"/>
                  <a:pt x="2102209" y="4327277"/>
                  <a:pt x="1903167" y="4263562"/>
                </a:cubicBezTo>
                <a:cubicBezTo>
                  <a:pt x="1560623" y="4156119"/>
                  <a:pt x="1238932" y="4006972"/>
                  <a:pt x="948393" y="3794249"/>
                </a:cubicBezTo>
                <a:cubicBezTo>
                  <a:pt x="647554" y="3573897"/>
                  <a:pt x="396813" y="3308660"/>
                  <a:pt x="223634" y="2975526"/>
                </a:cubicBezTo>
                <a:cubicBezTo>
                  <a:pt x="129454" y="2796370"/>
                  <a:pt x="67150" y="2602198"/>
                  <a:pt x="39520" y="2401695"/>
                </a:cubicBezTo>
                <a:cubicBezTo>
                  <a:pt x="34510" y="2367555"/>
                  <a:pt x="26729" y="2333872"/>
                  <a:pt x="16252" y="2300991"/>
                </a:cubicBezTo>
                <a:cubicBezTo>
                  <a:pt x="-9179" y="2218598"/>
                  <a:pt x="-24" y="2135695"/>
                  <a:pt x="11801" y="2053556"/>
                </a:cubicBezTo>
                <a:cubicBezTo>
                  <a:pt x="93686" y="1480615"/>
                  <a:pt x="377868" y="1021983"/>
                  <a:pt x="812850" y="651084"/>
                </a:cubicBezTo>
                <a:cubicBezTo>
                  <a:pt x="1176755" y="340201"/>
                  <a:pt x="1598260" y="146042"/>
                  <a:pt x="2066810" y="52586"/>
                </a:cubicBezTo>
                <a:cubicBezTo>
                  <a:pt x="2154544" y="35039"/>
                  <a:pt x="2243041" y="23087"/>
                  <a:pt x="2332046" y="14441"/>
                </a:cubicBezTo>
                <a:cubicBezTo>
                  <a:pt x="2421052" y="5794"/>
                  <a:pt x="2508913" y="2107"/>
                  <a:pt x="2612541" y="836"/>
                </a:cubicBezTo>
                <a:close/>
              </a:path>
            </a:pathLst>
          </a:custGeom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3EB27620-B0B1-4232-A055-99D347606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3815" y="2895147"/>
            <a:ext cx="3474720" cy="27432"/>
          </a:xfrm>
          <a:custGeom>
            <a:avLst/>
            <a:gdLst>
              <a:gd name="connsiteX0" fmla="*/ 0 w 3474720"/>
              <a:gd name="connsiteY0" fmla="*/ 0 h 27432"/>
              <a:gd name="connsiteX1" fmla="*/ 660197 w 3474720"/>
              <a:gd name="connsiteY1" fmla="*/ 0 h 27432"/>
              <a:gd name="connsiteX2" fmla="*/ 1355141 w 3474720"/>
              <a:gd name="connsiteY2" fmla="*/ 0 h 27432"/>
              <a:gd name="connsiteX3" fmla="*/ 2084832 w 3474720"/>
              <a:gd name="connsiteY3" fmla="*/ 0 h 27432"/>
              <a:gd name="connsiteX4" fmla="*/ 2814523 w 3474720"/>
              <a:gd name="connsiteY4" fmla="*/ 0 h 27432"/>
              <a:gd name="connsiteX5" fmla="*/ 3474720 w 3474720"/>
              <a:gd name="connsiteY5" fmla="*/ 0 h 27432"/>
              <a:gd name="connsiteX6" fmla="*/ 3474720 w 3474720"/>
              <a:gd name="connsiteY6" fmla="*/ 27432 h 27432"/>
              <a:gd name="connsiteX7" fmla="*/ 2710282 w 3474720"/>
              <a:gd name="connsiteY7" fmla="*/ 27432 h 27432"/>
              <a:gd name="connsiteX8" fmla="*/ 1945843 w 3474720"/>
              <a:gd name="connsiteY8" fmla="*/ 27432 h 27432"/>
              <a:gd name="connsiteX9" fmla="*/ 1250899 w 3474720"/>
              <a:gd name="connsiteY9" fmla="*/ 27432 h 27432"/>
              <a:gd name="connsiteX10" fmla="*/ 0 w 3474720"/>
              <a:gd name="connsiteY10" fmla="*/ 27432 h 27432"/>
              <a:gd name="connsiteX11" fmla="*/ 0 w 3474720"/>
              <a:gd name="connsiteY11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74720" h="27432" fill="none" extrusionOk="0">
                <a:moveTo>
                  <a:pt x="0" y="0"/>
                </a:moveTo>
                <a:cubicBezTo>
                  <a:pt x="307185" y="-8713"/>
                  <a:pt x="392307" y="-13121"/>
                  <a:pt x="660197" y="0"/>
                </a:cubicBezTo>
                <a:cubicBezTo>
                  <a:pt x="928087" y="13121"/>
                  <a:pt x="1167029" y="-2668"/>
                  <a:pt x="1355141" y="0"/>
                </a:cubicBezTo>
                <a:cubicBezTo>
                  <a:pt x="1543253" y="2668"/>
                  <a:pt x="1739408" y="-6709"/>
                  <a:pt x="2084832" y="0"/>
                </a:cubicBezTo>
                <a:cubicBezTo>
                  <a:pt x="2430256" y="6709"/>
                  <a:pt x="2538889" y="29706"/>
                  <a:pt x="2814523" y="0"/>
                </a:cubicBezTo>
                <a:cubicBezTo>
                  <a:pt x="3090157" y="-29706"/>
                  <a:pt x="3152920" y="-15446"/>
                  <a:pt x="3474720" y="0"/>
                </a:cubicBezTo>
                <a:cubicBezTo>
                  <a:pt x="3473554" y="7395"/>
                  <a:pt x="3474765" y="21864"/>
                  <a:pt x="3474720" y="27432"/>
                </a:cubicBezTo>
                <a:cubicBezTo>
                  <a:pt x="3275380" y="12730"/>
                  <a:pt x="2958934" y="10130"/>
                  <a:pt x="2710282" y="27432"/>
                </a:cubicBezTo>
                <a:cubicBezTo>
                  <a:pt x="2461630" y="44734"/>
                  <a:pt x="2131168" y="43757"/>
                  <a:pt x="1945843" y="27432"/>
                </a:cubicBezTo>
                <a:cubicBezTo>
                  <a:pt x="1760518" y="11107"/>
                  <a:pt x="1444829" y="-3738"/>
                  <a:pt x="1250899" y="27432"/>
                </a:cubicBezTo>
                <a:cubicBezTo>
                  <a:pt x="1056969" y="58602"/>
                  <a:pt x="444992" y="52761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474720" h="27432" stroke="0" extrusionOk="0">
                <a:moveTo>
                  <a:pt x="0" y="0"/>
                </a:moveTo>
                <a:cubicBezTo>
                  <a:pt x="300114" y="-5103"/>
                  <a:pt x="525093" y="-25284"/>
                  <a:pt x="660197" y="0"/>
                </a:cubicBezTo>
                <a:cubicBezTo>
                  <a:pt x="795301" y="25284"/>
                  <a:pt x="1023172" y="17955"/>
                  <a:pt x="1250899" y="0"/>
                </a:cubicBezTo>
                <a:cubicBezTo>
                  <a:pt x="1478626" y="-17955"/>
                  <a:pt x="1782079" y="-27844"/>
                  <a:pt x="2015338" y="0"/>
                </a:cubicBezTo>
                <a:cubicBezTo>
                  <a:pt x="2248597" y="27844"/>
                  <a:pt x="2491007" y="27648"/>
                  <a:pt x="2675534" y="0"/>
                </a:cubicBezTo>
                <a:cubicBezTo>
                  <a:pt x="2860061" y="-27648"/>
                  <a:pt x="3088679" y="-3661"/>
                  <a:pt x="3474720" y="0"/>
                </a:cubicBezTo>
                <a:cubicBezTo>
                  <a:pt x="3474913" y="12649"/>
                  <a:pt x="3473732" y="17989"/>
                  <a:pt x="3474720" y="27432"/>
                </a:cubicBezTo>
                <a:cubicBezTo>
                  <a:pt x="3317198" y="15714"/>
                  <a:pt x="2959205" y="52182"/>
                  <a:pt x="2779776" y="27432"/>
                </a:cubicBezTo>
                <a:cubicBezTo>
                  <a:pt x="2600347" y="2682"/>
                  <a:pt x="2382660" y="-684"/>
                  <a:pt x="2015338" y="27432"/>
                </a:cubicBezTo>
                <a:cubicBezTo>
                  <a:pt x="1648016" y="55548"/>
                  <a:pt x="1641073" y="39646"/>
                  <a:pt x="1424635" y="27432"/>
                </a:cubicBezTo>
                <a:cubicBezTo>
                  <a:pt x="1208197" y="15218"/>
                  <a:pt x="1021559" y="15893"/>
                  <a:pt x="729691" y="27432"/>
                </a:cubicBezTo>
                <a:cubicBezTo>
                  <a:pt x="437823" y="38971"/>
                  <a:pt x="153856" y="-2647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rgbClr val="D21A7C"/>
          </a:solidFill>
          <a:ln w="38100" cap="rnd">
            <a:solidFill>
              <a:srgbClr val="D21A7C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A6BAA8-7033-5E4C-A9E1-03BE50C761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34585" y="3164618"/>
            <a:ext cx="4584921" cy="302149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lvl="0">
              <a:lnSpc>
                <a:spcPct val="100000"/>
              </a:lnSpc>
              <a:spcBef>
                <a:spcPts val="600"/>
              </a:spcBef>
              <a:buSzPts val="2400"/>
            </a:pPr>
            <a:r>
              <a:rPr lang="en-US" sz="2200" dirty="0"/>
              <a:t>There are cravings before and relief after</a:t>
            </a:r>
          </a:p>
          <a:p>
            <a:pPr marL="457200" lvl="0">
              <a:lnSpc>
                <a:spcPct val="100000"/>
              </a:lnSpc>
              <a:spcBef>
                <a:spcPts val="0"/>
              </a:spcBef>
              <a:buSzPts val="2400"/>
            </a:pPr>
            <a:endParaRPr lang="en-US" sz="2200" dirty="0"/>
          </a:p>
          <a:p>
            <a:pPr marL="457200" lvl="0">
              <a:lnSpc>
                <a:spcPct val="100000"/>
              </a:lnSpc>
              <a:spcBef>
                <a:spcPts val="0"/>
              </a:spcBef>
              <a:buSzPts val="2400"/>
            </a:pPr>
            <a:r>
              <a:rPr lang="en-US" sz="2200" dirty="0"/>
              <a:t>Emotional dysregulation contributes to urges, use, &amp; overuse</a:t>
            </a:r>
          </a:p>
          <a:p>
            <a:pPr marL="457200" lvl="0">
              <a:lnSpc>
                <a:spcPct val="100000"/>
              </a:lnSpc>
              <a:spcBef>
                <a:spcPts val="0"/>
              </a:spcBef>
              <a:buSzPts val="2400"/>
            </a:pPr>
            <a:endParaRPr lang="en-US" sz="2200" dirty="0"/>
          </a:p>
          <a:p>
            <a:pPr marL="457200" lvl="0">
              <a:lnSpc>
                <a:spcPct val="100000"/>
              </a:lnSpc>
              <a:spcBef>
                <a:spcPts val="0"/>
              </a:spcBef>
              <a:buSzPts val="2400"/>
            </a:pPr>
            <a:r>
              <a:rPr lang="en-US" sz="2200" dirty="0"/>
              <a:t>Personality traits are similar: high impulsivity</a:t>
            </a:r>
            <a:endParaRPr lang="en-US" sz="2200" dirty="0">
              <a:sym typeface="Wingdings" pitchFamily="2" charset="2"/>
            </a:endParaRPr>
          </a:p>
          <a:p>
            <a:pPr marL="457200" lvl="0">
              <a:lnSpc>
                <a:spcPct val="100000"/>
              </a:lnSpc>
              <a:spcBef>
                <a:spcPts val="0"/>
              </a:spcBef>
              <a:buSzPts val="2400"/>
            </a:pPr>
            <a:endParaRPr lang="en-US" sz="2200" dirty="0">
              <a:sym typeface="Wingdings" pitchFamily="2" charset="2"/>
            </a:endParaRPr>
          </a:p>
          <a:p>
            <a:pPr marL="457200" lvl="0">
              <a:lnSpc>
                <a:spcPct val="100000"/>
              </a:lnSpc>
              <a:spcBef>
                <a:spcPts val="0"/>
              </a:spcBef>
              <a:buSzPts val="2400"/>
            </a:pPr>
            <a:r>
              <a:rPr lang="en-US" sz="2200" dirty="0">
                <a:sym typeface="Wingdings" pitchFamily="2" charset="2"/>
              </a:rPr>
              <a:t>Respond to similar treatments (e.g., meds, therapy)</a:t>
            </a:r>
          </a:p>
          <a:p>
            <a:pPr marL="457200" lvl="0">
              <a:lnSpc>
                <a:spcPct val="100000"/>
              </a:lnSpc>
              <a:spcBef>
                <a:spcPts val="0"/>
              </a:spcBef>
              <a:buSzPts val="2400"/>
            </a:pPr>
            <a:endParaRPr lang="en-US" sz="2200" dirty="0">
              <a:sym typeface="Wingdings" pitchFamily="2" charset="2"/>
            </a:endParaRPr>
          </a:p>
          <a:p>
            <a:pPr marL="457200" lvl="0">
              <a:lnSpc>
                <a:spcPct val="100000"/>
              </a:lnSpc>
              <a:spcBef>
                <a:spcPts val="0"/>
              </a:spcBef>
              <a:buSzPts val="2400"/>
            </a:pPr>
            <a:r>
              <a:rPr lang="en-US" sz="2200" dirty="0">
                <a:sym typeface="Wingdings" pitchFamily="2" charset="2"/>
              </a:rPr>
              <a:t>Reduced dopamine activity in the reward pathway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00473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 useBgFill="1">
        <p:nvSpPr>
          <p:cNvPr id="16" name="Rectangle 10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E73136-58E1-B24F-B927-861C60A4C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900"/>
              <a:t>Reduced Dopamine Acctivity</a:t>
            </a: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27432"/>
          </a:xfrm>
          <a:custGeom>
            <a:avLst/>
            <a:gdLst>
              <a:gd name="connsiteX0" fmla="*/ 0 w 3255095"/>
              <a:gd name="connsiteY0" fmla="*/ 0 h 27432"/>
              <a:gd name="connsiteX1" fmla="*/ 618468 w 3255095"/>
              <a:gd name="connsiteY1" fmla="*/ 0 h 27432"/>
              <a:gd name="connsiteX2" fmla="*/ 1269487 w 3255095"/>
              <a:gd name="connsiteY2" fmla="*/ 0 h 27432"/>
              <a:gd name="connsiteX3" fmla="*/ 1953057 w 3255095"/>
              <a:gd name="connsiteY3" fmla="*/ 0 h 27432"/>
              <a:gd name="connsiteX4" fmla="*/ 2636627 w 3255095"/>
              <a:gd name="connsiteY4" fmla="*/ 0 h 27432"/>
              <a:gd name="connsiteX5" fmla="*/ 3255095 w 3255095"/>
              <a:gd name="connsiteY5" fmla="*/ 0 h 27432"/>
              <a:gd name="connsiteX6" fmla="*/ 3255095 w 3255095"/>
              <a:gd name="connsiteY6" fmla="*/ 27432 h 27432"/>
              <a:gd name="connsiteX7" fmla="*/ 2538974 w 3255095"/>
              <a:gd name="connsiteY7" fmla="*/ 27432 h 27432"/>
              <a:gd name="connsiteX8" fmla="*/ 1822853 w 3255095"/>
              <a:gd name="connsiteY8" fmla="*/ 27432 h 27432"/>
              <a:gd name="connsiteX9" fmla="*/ 1171834 w 3255095"/>
              <a:gd name="connsiteY9" fmla="*/ 27432 h 27432"/>
              <a:gd name="connsiteX10" fmla="*/ 0 w 3255095"/>
              <a:gd name="connsiteY10" fmla="*/ 27432 h 27432"/>
              <a:gd name="connsiteX11" fmla="*/ 0 w 3255095"/>
              <a:gd name="connsiteY11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27432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3929" y="7395"/>
                  <a:pt x="3255140" y="21864"/>
                  <a:pt x="3255095" y="27432"/>
                </a:cubicBezTo>
                <a:cubicBezTo>
                  <a:pt x="3088545" y="32347"/>
                  <a:pt x="2687475" y="16563"/>
                  <a:pt x="2538974" y="27432"/>
                </a:cubicBezTo>
                <a:cubicBezTo>
                  <a:pt x="2390473" y="38301"/>
                  <a:pt x="2137381" y="185"/>
                  <a:pt x="1822853" y="27432"/>
                </a:cubicBezTo>
                <a:cubicBezTo>
                  <a:pt x="1508325" y="54679"/>
                  <a:pt x="1466437" y="29529"/>
                  <a:pt x="1171834" y="27432"/>
                </a:cubicBezTo>
                <a:cubicBezTo>
                  <a:pt x="877231" y="25335"/>
                  <a:pt x="561097" y="46787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255095" h="27432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5288" y="12649"/>
                  <a:pt x="3254107" y="17989"/>
                  <a:pt x="3255095" y="27432"/>
                </a:cubicBezTo>
                <a:cubicBezTo>
                  <a:pt x="3120743" y="25834"/>
                  <a:pt x="2759628" y="51606"/>
                  <a:pt x="2604076" y="27432"/>
                </a:cubicBezTo>
                <a:cubicBezTo>
                  <a:pt x="2448524" y="3258"/>
                  <a:pt x="2184336" y="28743"/>
                  <a:pt x="1887955" y="27432"/>
                </a:cubicBezTo>
                <a:cubicBezTo>
                  <a:pt x="1591574" y="26121"/>
                  <a:pt x="1548845" y="16014"/>
                  <a:pt x="1334589" y="27432"/>
                </a:cubicBezTo>
                <a:cubicBezTo>
                  <a:pt x="1120333" y="38850"/>
                  <a:pt x="996014" y="18806"/>
                  <a:pt x="683570" y="27432"/>
                </a:cubicBezTo>
                <a:cubicBezTo>
                  <a:pt x="371126" y="36058"/>
                  <a:pt x="198687" y="25311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rgbClr val="D21A7C"/>
          </a:solidFill>
          <a:ln w="38100" cap="rnd">
            <a:solidFill>
              <a:srgbClr val="D21A7C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pic>
        <p:nvPicPr>
          <p:cNvPr id="4" name="Picture 4" descr="Image result for brain imaging gambling and cocaine">
            <a:extLst>
              <a:ext uri="{FF2B5EF4-FFF2-40B4-BE49-F238E27FC236}">
                <a16:creationId xmlns:a16="http://schemas.microsoft.com/office/drawing/2014/main" id="{9BF2D5C0-7F00-3C42-B780-3E94418D367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54296" y="793974"/>
            <a:ext cx="7214616" cy="5242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7542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338867-5E91-404C-A9A3-AEEB83794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839865"/>
            <a:ext cx="10909640" cy="90497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5600"/>
              <a:t>Behavioral Addictions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B477FCF3-2434-3148-8C87-CFF42CF7FF6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519" y="2039688"/>
            <a:ext cx="8534962" cy="4416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1746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4E8A76-CE67-0647-881A-DD230F2AB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600"/>
              <a:t>Addiction or Just Fun?</a:t>
            </a: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093" y="2563839"/>
            <a:ext cx="3931920" cy="27432"/>
          </a:xfrm>
          <a:custGeom>
            <a:avLst/>
            <a:gdLst>
              <a:gd name="connsiteX0" fmla="*/ 0 w 3931920"/>
              <a:gd name="connsiteY0" fmla="*/ 0 h 27432"/>
              <a:gd name="connsiteX1" fmla="*/ 733958 w 3931920"/>
              <a:gd name="connsiteY1" fmla="*/ 0 h 27432"/>
              <a:gd name="connsiteX2" fmla="*/ 1428598 w 3931920"/>
              <a:gd name="connsiteY2" fmla="*/ 0 h 27432"/>
              <a:gd name="connsiteX3" fmla="*/ 2123237 w 3931920"/>
              <a:gd name="connsiteY3" fmla="*/ 0 h 27432"/>
              <a:gd name="connsiteX4" fmla="*/ 2660599 w 3931920"/>
              <a:gd name="connsiteY4" fmla="*/ 0 h 27432"/>
              <a:gd name="connsiteX5" fmla="*/ 3237281 w 3931920"/>
              <a:gd name="connsiteY5" fmla="*/ 0 h 27432"/>
              <a:gd name="connsiteX6" fmla="*/ 3931920 w 3931920"/>
              <a:gd name="connsiteY6" fmla="*/ 0 h 27432"/>
              <a:gd name="connsiteX7" fmla="*/ 3931920 w 3931920"/>
              <a:gd name="connsiteY7" fmla="*/ 27432 h 27432"/>
              <a:gd name="connsiteX8" fmla="*/ 3276600 w 3931920"/>
              <a:gd name="connsiteY8" fmla="*/ 27432 h 27432"/>
              <a:gd name="connsiteX9" fmla="*/ 2739238 w 3931920"/>
              <a:gd name="connsiteY9" fmla="*/ 27432 h 27432"/>
              <a:gd name="connsiteX10" fmla="*/ 2201875 w 3931920"/>
              <a:gd name="connsiteY10" fmla="*/ 27432 h 27432"/>
              <a:gd name="connsiteX11" fmla="*/ 1507236 w 3931920"/>
              <a:gd name="connsiteY11" fmla="*/ 27432 h 27432"/>
              <a:gd name="connsiteX12" fmla="*/ 930554 w 3931920"/>
              <a:gd name="connsiteY12" fmla="*/ 27432 h 27432"/>
              <a:gd name="connsiteX13" fmla="*/ 0 w 3931920"/>
              <a:gd name="connsiteY13" fmla="*/ 27432 h 27432"/>
              <a:gd name="connsiteX14" fmla="*/ 0 w 3931920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931920" h="27432" fill="none" extrusionOk="0">
                <a:moveTo>
                  <a:pt x="0" y="0"/>
                </a:moveTo>
                <a:cubicBezTo>
                  <a:pt x="245351" y="16874"/>
                  <a:pt x="509174" y="13736"/>
                  <a:pt x="733958" y="0"/>
                </a:cubicBezTo>
                <a:cubicBezTo>
                  <a:pt x="958742" y="-13736"/>
                  <a:pt x="1245406" y="-17215"/>
                  <a:pt x="1428598" y="0"/>
                </a:cubicBezTo>
                <a:cubicBezTo>
                  <a:pt x="1611790" y="17215"/>
                  <a:pt x="1930525" y="20562"/>
                  <a:pt x="2123237" y="0"/>
                </a:cubicBezTo>
                <a:cubicBezTo>
                  <a:pt x="2315949" y="-20562"/>
                  <a:pt x="2485508" y="11332"/>
                  <a:pt x="2660599" y="0"/>
                </a:cubicBezTo>
                <a:cubicBezTo>
                  <a:pt x="2835690" y="-11332"/>
                  <a:pt x="3075198" y="-14809"/>
                  <a:pt x="3237281" y="0"/>
                </a:cubicBezTo>
                <a:cubicBezTo>
                  <a:pt x="3399364" y="14809"/>
                  <a:pt x="3745084" y="-4992"/>
                  <a:pt x="3931920" y="0"/>
                </a:cubicBezTo>
                <a:cubicBezTo>
                  <a:pt x="3930963" y="8431"/>
                  <a:pt x="3931571" y="14612"/>
                  <a:pt x="3931920" y="27432"/>
                </a:cubicBezTo>
                <a:cubicBezTo>
                  <a:pt x="3765435" y="40792"/>
                  <a:pt x="3452398" y="38703"/>
                  <a:pt x="3276600" y="27432"/>
                </a:cubicBezTo>
                <a:cubicBezTo>
                  <a:pt x="3100802" y="16161"/>
                  <a:pt x="2914889" y="26998"/>
                  <a:pt x="2739238" y="27432"/>
                </a:cubicBezTo>
                <a:cubicBezTo>
                  <a:pt x="2563587" y="27866"/>
                  <a:pt x="2395484" y="39154"/>
                  <a:pt x="2201875" y="27432"/>
                </a:cubicBezTo>
                <a:cubicBezTo>
                  <a:pt x="2008266" y="15710"/>
                  <a:pt x="1781367" y="4899"/>
                  <a:pt x="1507236" y="27432"/>
                </a:cubicBezTo>
                <a:cubicBezTo>
                  <a:pt x="1233105" y="49965"/>
                  <a:pt x="1075495" y="47542"/>
                  <a:pt x="930554" y="27432"/>
                </a:cubicBezTo>
                <a:cubicBezTo>
                  <a:pt x="785613" y="7322"/>
                  <a:pt x="268930" y="30433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931920" h="27432" stroke="0" extrusionOk="0">
                <a:moveTo>
                  <a:pt x="0" y="0"/>
                </a:moveTo>
                <a:cubicBezTo>
                  <a:pt x="278269" y="4786"/>
                  <a:pt x="349028" y="-10422"/>
                  <a:pt x="616001" y="0"/>
                </a:cubicBezTo>
                <a:cubicBezTo>
                  <a:pt x="882974" y="10422"/>
                  <a:pt x="931617" y="-15515"/>
                  <a:pt x="1153363" y="0"/>
                </a:cubicBezTo>
                <a:cubicBezTo>
                  <a:pt x="1375109" y="15515"/>
                  <a:pt x="1704089" y="-3631"/>
                  <a:pt x="1887322" y="0"/>
                </a:cubicBezTo>
                <a:cubicBezTo>
                  <a:pt x="2070555" y="3631"/>
                  <a:pt x="2344155" y="2213"/>
                  <a:pt x="2503322" y="0"/>
                </a:cubicBezTo>
                <a:cubicBezTo>
                  <a:pt x="2662489" y="-2213"/>
                  <a:pt x="2976859" y="26691"/>
                  <a:pt x="3119323" y="0"/>
                </a:cubicBezTo>
                <a:cubicBezTo>
                  <a:pt x="3261787" y="-26691"/>
                  <a:pt x="3588171" y="-28651"/>
                  <a:pt x="3931920" y="0"/>
                </a:cubicBezTo>
                <a:cubicBezTo>
                  <a:pt x="3930565" y="9524"/>
                  <a:pt x="3930718" y="13975"/>
                  <a:pt x="3931920" y="27432"/>
                </a:cubicBezTo>
                <a:cubicBezTo>
                  <a:pt x="3664329" y="4021"/>
                  <a:pt x="3437686" y="14511"/>
                  <a:pt x="3276600" y="27432"/>
                </a:cubicBezTo>
                <a:cubicBezTo>
                  <a:pt x="3115514" y="40353"/>
                  <a:pt x="2913592" y="48967"/>
                  <a:pt x="2739238" y="27432"/>
                </a:cubicBezTo>
                <a:cubicBezTo>
                  <a:pt x="2564884" y="5897"/>
                  <a:pt x="2294049" y="39820"/>
                  <a:pt x="2083918" y="27432"/>
                </a:cubicBezTo>
                <a:cubicBezTo>
                  <a:pt x="1873787" y="15044"/>
                  <a:pt x="1718903" y="21388"/>
                  <a:pt x="1428598" y="27432"/>
                </a:cubicBezTo>
                <a:cubicBezTo>
                  <a:pt x="1138293" y="33476"/>
                  <a:pt x="952209" y="50441"/>
                  <a:pt x="812597" y="27432"/>
                </a:cubicBezTo>
                <a:cubicBezTo>
                  <a:pt x="672985" y="4423"/>
                  <a:pt x="305800" y="28240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rgbClr val="D21A7C"/>
          </a:solidFill>
          <a:ln w="38100" cap="rnd">
            <a:solidFill>
              <a:srgbClr val="D21A7C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C8074-85FF-DF45-B3CF-873A0601A2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0080" y="2872899"/>
            <a:ext cx="4243589" cy="3320668"/>
          </a:xfrm>
        </p:spPr>
        <p:txBody>
          <a:bodyPr vert="horz" lIns="91440" tIns="45720" rIns="91440" bIns="45720" rtlCol="0">
            <a:normAutofit/>
          </a:bodyPr>
          <a:lstStyle/>
          <a:p>
            <a:pPr marL="76200">
              <a:lnSpc>
                <a:spcPct val="100000"/>
              </a:lnSpc>
            </a:pPr>
            <a:r>
              <a:rPr lang="en-US" sz="1800" b="1"/>
              <a:t>Questions to ask yourself while watching:</a:t>
            </a:r>
          </a:p>
          <a:p>
            <a:pPr>
              <a:lnSpc>
                <a:spcPct val="100000"/>
              </a:lnSpc>
            </a:pPr>
            <a:r>
              <a:rPr lang="en-US" sz="1800"/>
              <a:t>Is the behavior rewarding for this person? </a:t>
            </a:r>
          </a:p>
          <a:p>
            <a:pPr>
              <a:lnSpc>
                <a:spcPct val="100000"/>
              </a:lnSpc>
            </a:pPr>
            <a:r>
              <a:rPr lang="en-US" sz="1800"/>
              <a:t>Do you think their brain has changed?</a:t>
            </a:r>
          </a:p>
          <a:p>
            <a:pPr>
              <a:lnSpc>
                <a:spcPct val="100000"/>
              </a:lnSpc>
            </a:pPr>
            <a:r>
              <a:rPr lang="en-US" sz="1800"/>
              <a:t>Do they have cravings?</a:t>
            </a:r>
          </a:p>
          <a:p>
            <a:pPr>
              <a:lnSpc>
                <a:spcPct val="100000"/>
              </a:lnSpc>
            </a:pPr>
            <a:r>
              <a:rPr lang="en-US" sz="1800"/>
              <a:t>Has he lost control over this activity? </a:t>
            </a:r>
          </a:p>
          <a:p>
            <a:pPr>
              <a:lnSpc>
                <a:spcPct val="100000"/>
              </a:lnSpc>
            </a:pPr>
            <a:r>
              <a:rPr lang="en-US" sz="1800"/>
              <a:t>Does he justify or minimize his behaviors?</a:t>
            </a:r>
          </a:p>
          <a:p>
            <a:pPr>
              <a:lnSpc>
                <a:spcPct val="100000"/>
              </a:lnSpc>
            </a:pPr>
            <a:endParaRPr lang="en-US" sz="1800"/>
          </a:p>
          <a:p>
            <a:pPr>
              <a:lnSpc>
                <a:spcPct val="100000"/>
              </a:lnSpc>
            </a:pPr>
            <a:r>
              <a:rPr lang="en-US" sz="1800">
                <a:hlinkClick r:id="rId3"/>
              </a:rPr>
              <a:t>https://www.youtube.com/watch?v=6jmjssLIwIk</a:t>
            </a:r>
            <a:endParaRPr lang="en-US" sz="180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5FA8D67-E947-4440-937E-2FC66424BC4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r="33299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750963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3DAA0EF-336D-4CDC-A9A2-8460363E27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D079A19-B31E-4129-A464-7547FF05AE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90556" cy="6858000"/>
          </a:xfrm>
          <a:custGeom>
            <a:avLst/>
            <a:gdLst>
              <a:gd name="connsiteX0" fmla="*/ 0 w 4090556"/>
              <a:gd name="connsiteY0" fmla="*/ 0 h 6858000"/>
              <a:gd name="connsiteX1" fmla="*/ 4077555 w 4090556"/>
              <a:gd name="connsiteY1" fmla="*/ 0 h 6858000"/>
              <a:gd name="connsiteX2" fmla="*/ 4077574 w 4090556"/>
              <a:gd name="connsiteY2" fmla="*/ 720 h 6858000"/>
              <a:gd name="connsiteX3" fmla="*/ 4075790 w 4090556"/>
              <a:gd name="connsiteY3" fmla="*/ 575485 h 6858000"/>
              <a:gd name="connsiteX4" fmla="*/ 4076555 w 4090556"/>
              <a:gd name="connsiteY4" fmla="*/ 932245 h 6858000"/>
              <a:gd name="connsiteX5" fmla="*/ 4076555 w 4090556"/>
              <a:gd name="connsiteY5" fmla="*/ 1286711 h 6858000"/>
              <a:gd name="connsiteX6" fmla="*/ 4082288 w 4090556"/>
              <a:gd name="connsiteY6" fmla="*/ 1595180 h 6858000"/>
              <a:gd name="connsiteX7" fmla="*/ 4078211 w 4090556"/>
              <a:gd name="connsiteY7" fmla="*/ 2133123 h 6858000"/>
              <a:gd name="connsiteX8" fmla="*/ 4071968 w 4090556"/>
              <a:gd name="connsiteY8" fmla="*/ 2946025 h 6858000"/>
              <a:gd name="connsiteX9" fmla="*/ 4068401 w 4090556"/>
              <a:gd name="connsiteY9" fmla="*/ 3502061 h 6858000"/>
              <a:gd name="connsiteX10" fmla="*/ 4087513 w 4090556"/>
              <a:gd name="connsiteY10" fmla="*/ 4076061 h 6858000"/>
              <a:gd name="connsiteX11" fmla="*/ 4076938 w 4090556"/>
              <a:gd name="connsiteY11" fmla="*/ 4442632 h 6858000"/>
              <a:gd name="connsiteX12" fmla="*/ 4071459 w 4090556"/>
              <a:gd name="connsiteY12" fmla="*/ 4827550 h 6858000"/>
              <a:gd name="connsiteX13" fmla="*/ 4071459 w 4090556"/>
              <a:gd name="connsiteY13" fmla="*/ 5019945 h 6858000"/>
              <a:gd name="connsiteX14" fmla="*/ 4084200 w 4090556"/>
              <a:gd name="connsiteY14" fmla="*/ 5490104 h 6858000"/>
              <a:gd name="connsiteX15" fmla="*/ 4077446 w 4090556"/>
              <a:gd name="connsiteY15" fmla="*/ 5844569 h 6858000"/>
              <a:gd name="connsiteX16" fmla="*/ 4082544 w 4090556"/>
              <a:gd name="connsiteY16" fmla="*/ 6260195 h 6858000"/>
              <a:gd name="connsiteX17" fmla="*/ 4086110 w 4090556"/>
              <a:gd name="connsiteY17" fmla="*/ 6706145 h 6858000"/>
              <a:gd name="connsiteX18" fmla="*/ 4086135 w 4090556"/>
              <a:gd name="connsiteY18" fmla="*/ 6794562 h 6858000"/>
              <a:gd name="connsiteX19" fmla="*/ 4080334 w 4090556"/>
              <a:gd name="connsiteY19" fmla="*/ 6858000 h 6858000"/>
              <a:gd name="connsiteX20" fmla="*/ 0 w 4090556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090556" h="6858000">
                <a:moveTo>
                  <a:pt x="0" y="0"/>
                </a:moveTo>
                <a:lnTo>
                  <a:pt x="4077555" y="0"/>
                </a:lnTo>
                <a:lnTo>
                  <a:pt x="4077574" y="720"/>
                </a:lnTo>
                <a:cubicBezTo>
                  <a:pt x="4079358" y="192351"/>
                  <a:pt x="4064960" y="384364"/>
                  <a:pt x="4075790" y="575485"/>
                </a:cubicBezTo>
                <a:cubicBezTo>
                  <a:pt x="4082544" y="694108"/>
                  <a:pt x="4081269" y="814132"/>
                  <a:pt x="4076555" y="932245"/>
                </a:cubicBezTo>
                <a:cubicBezTo>
                  <a:pt x="4071840" y="1050357"/>
                  <a:pt x="4065470" y="1168597"/>
                  <a:pt x="4076555" y="1286711"/>
                </a:cubicBezTo>
                <a:cubicBezTo>
                  <a:pt x="4084710" y="1389317"/>
                  <a:pt x="4086621" y="1492332"/>
                  <a:pt x="4082288" y="1595180"/>
                </a:cubicBezTo>
                <a:cubicBezTo>
                  <a:pt x="4077319" y="1774452"/>
                  <a:pt x="4067637" y="1953851"/>
                  <a:pt x="4078211" y="2133123"/>
                </a:cubicBezTo>
                <a:cubicBezTo>
                  <a:pt x="4094393" y="2404260"/>
                  <a:pt x="4084710" y="2675143"/>
                  <a:pt x="4071968" y="2946025"/>
                </a:cubicBezTo>
                <a:cubicBezTo>
                  <a:pt x="4063049" y="3131413"/>
                  <a:pt x="4055659" y="3316673"/>
                  <a:pt x="4068401" y="3502061"/>
                </a:cubicBezTo>
                <a:cubicBezTo>
                  <a:pt x="4081396" y="3693182"/>
                  <a:pt x="4097323" y="3884176"/>
                  <a:pt x="4087513" y="4076061"/>
                </a:cubicBezTo>
                <a:cubicBezTo>
                  <a:pt x="4081142" y="4198251"/>
                  <a:pt x="4069037" y="4320315"/>
                  <a:pt x="4076938" y="4442632"/>
                </a:cubicBezTo>
                <a:cubicBezTo>
                  <a:pt x="4083270" y="4570925"/>
                  <a:pt x="4081435" y="4699486"/>
                  <a:pt x="4071459" y="4827550"/>
                </a:cubicBezTo>
                <a:cubicBezTo>
                  <a:pt x="4065725" y="4891550"/>
                  <a:pt x="4065725" y="4955945"/>
                  <a:pt x="4071459" y="5019945"/>
                </a:cubicBezTo>
                <a:cubicBezTo>
                  <a:pt x="4087742" y="5176105"/>
                  <a:pt x="4091997" y="5333296"/>
                  <a:pt x="4084200" y="5490104"/>
                </a:cubicBezTo>
                <a:cubicBezTo>
                  <a:pt x="4079740" y="5608217"/>
                  <a:pt x="4071968" y="5726202"/>
                  <a:pt x="4077446" y="5844569"/>
                </a:cubicBezTo>
                <a:cubicBezTo>
                  <a:pt x="4083944" y="5983069"/>
                  <a:pt x="4088914" y="6121696"/>
                  <a:pt x="4082544" y="6260195"/>
                </a:cubicBezTo>
                <a:cubicBezTo>
                  <a:pt x="4075841" y="6408803"/>
                  <a:pt x="4077026" y="6557662"/>
                  <a:pt x="4086110" y="6706145"/>
                </a:cubicBezTo>
                <a:cubicBezTo>
                  <a:pt x="4087467" y="6735616"/>
                  <a:pt x="4087474" y="6765120"/>
                  <a:pt x="4086135" y="6794562"/>
                </a:cubicBezTo>
                <a:lnTo>
                  <a:pt x="408033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D21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4AEB91-E29B-8545-A04C-7A2B9579C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1" y="640823"/>
            <a:ext cx="3103194" cy="5583148"/>
          </a:xfrm>
        </p:spPr>
        <p:txBody>
          <a:bodyPr anchor="ctr">
            <a:normAutofit/>
          </a:bodyPr>
          <a:lstStyle/>
          <a:p>
            <a:r>
              <a:rPr lang="en-US" sz="3700">
                <a:solidFill>
                  <a:schemeClr val="bg1"/>
                </a:solidFill>
              </a:rPr>
              <a:t>Journaling Assignment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4BA0733-1667-DDD4-99DA-33C7DA44711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39087527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RegularSeed_2SEEDS">
      <a:dk1>
        <a:srgbClr val="000000"/>
      </a:dk1>
      <a:lt1>
        <a:srgbClr val="FFFFFF"/>
      </a:lt1>
      <a:dk2>
        <a:srgbClr val="262441"/>
      </a:dk2>
      <a:lt2>
        <a:srgbClr val="E2E8E5"/>
      </a:lt2>
      <a:accent1>
        <a:srgbClr val="D21A7C"/>
      </a:accent1>
      <a:accent2>
        <a:srgbClr val="E42CDA"/>
      </a:accent2>
      <a:accent3>
        <a:srgbClr val="E42C41"/>
      </a:accent3>
      <a:accent4>
        <a:srgbClr val="18BD3E"/>
      </a:accent4>
      <a:accent5>
        <a:srgbClr val="24BA85"/>
      </a:accent5>
      <a:accent6>
        <a:srgbClr val="18B4BE"/>
      </a:accent6>
      <a:hlink>
        <a:srgbClr val="30925E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257</Words>
  <Application>Microsoft Macintosh PowerPoint</Application>
  <PresentationFormat>Widescreen</PresentationFormat>
  <Paragraphs>58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Modern Love</vt:lpstr>
      <vt:lpstr>The Hand</vt:lpstr>
      <vt:lpstr>SketchyVTI</vt:lpstr>
      <vt:lpstr>Behavioral Addictions</vt:lpstr>
      <vt:lpstr>Common Behavioral Addictions</vt:lpstr>
      <vt:lpstr>Similarities Between Addictions</vt:lpstr>
      <vt:lpstr>Similarities Between Addictions</vt:lpstr>
      <vt:lpstr>Reduced Dopamine Acctivity</vt:lpstr>
      <vt:lpstr>Behavioral Addictions</vt:lpstr>
      <vt:lpstr>Addiction or Just Fun?</vt:lpstr>
      <vt:lpstr>Journaling Assignment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Behavioral Addictions</dc:title>
  <dc:creator>Candice Reel</dc:creator>
  <cp:lastModifiedBy>Dominic Salvucci</cp:lastModifiedBy>
  <cp:revision>2</cp:revision>
  <dcterms:created xsi:type="dcterms:W3CDTF">2022-04-01T15:34:29Z</dcterms:created>
  <dcterms:modified xsi:type="dcterms:W3CDTF">2022-04-07T15:19:38Z</dcterms:modified>
</cp:coreProperties>
</file>