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notesMasterIdLst>
    <p:notesMasterId r:id="rId17"/>
  </p:notesMasterIdLst>
  <p:sldIdLst>
    <p:sldId id="288" r:id="rId2"/>
    <p:sldId id="289" r:id="rId3"/>
    <p:sldId id="286" r:id="rId4"/>
    <p:sldId id="290" r:id="rId5"/>
    <p:sldId id="291" r:id="rId6"/>
    <p:sldId id="292" r:id="rId7"/>
    <p:sldId id="293" r:id="rId8"/>
    <p:sldId id="294" r:id="rId9"/>
    <p:sldId id="295" r:id="rId10"/>
    <p:sldId id="296" r:id="rId11"/>
    <p:sldId id="297" r:id="rId12"/>
    <p:sldId id="298" r:id="rId13"/>
    <p:sldId id="299" r:id="rId14"/>
    <p:sldId id="300" r:id="rId15"/>
    <p:sldId id="301"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96"/>
    <p:restoredTop sz="48521"/>
  </p:normalViewPr>
  <p:slideViewPr>
    <p:cSldViewPr snapToGrid="0" snapToObjects="1">
      <p:cViewPr varScale="1">
        <p:scale>
          <a:sx n="56" d="100"/>
          <a:sy n="56" d="100"/>
        </p:scale>
        <p:origin x="216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D5A1AF-ED66-7F43-83EB-B74D60083176}"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28CE7F0-DC57-2448-AFCC-1EBC9DF7D84C}">
      <dgm:prSet phldrT="[Text]"/>
      <dgm:spPr/>
      <dgm:t>
        <a:bodyPr/>
        <a:lstStyle/>
        <a:p>
          <a:r>
            <a:rPr lang="en-US" dirty="0"/>
            <a:t>Reinforcement</a:t>
          </a:r>
        </a:p>
      </dgm:t>
    </dgm:pt>
    <dgm:pt modelId="{303FB9EF-DDE3-CA49-B05B-287FF1F06D30}" type="parTrans" cxnId="{84EA3E31-67B2-1645-9FC9-F9ED93DFB8F9}">
      <dgm:prSet/>
      <dgm:spPr/>
      <dgm:t>
        <a:bodyPr/>
        <a:lstStyle/>
        <a:p>
          <a:endParaRPr lang="en-US"/>
        </a:p>
      </dgm:t>
    </dgm:pt>
    <dgm:pt modelId="{B6D80764-8F5B-DA42-B886-01AE128D5430}" type="sibTrans" cxnId="{84EA3E31-67B2-1645-9FC9-F9ED93DFB8F9}">
      <dgm:prSet/>
      <dgm:spPr/>
      <dgm:t>
        <a:bodyPr/>
        <a:lstStyle/>
        <a:p>
          <a:endParaRPr lang="en-US"/>
        </a:p>
      </dgm:t>
    </dgm:pt>
    <dgm:pt modelId="{D6B6E973-C21F-2F43-AF9F-7566560D930A}">
      <dgm:prSet phldrT="[Text]"/>
      <dgm:spPr/>
      <dgm:t>
        <a:bodyPr/>
        <a:lstStyle/>
        <a:p>
          <a:r>
            <a:rPr lang="en-US" dirty="0"/>
            <a:t>Cravings</a:t>
          </a:r>
        </a:p>
      </dgm:t>
    </dgm:pt>
    <dgm:pt modelId="{EA4A350B-FFFD-6F4F-973D-62C264107050}" type="parTrans" cxnId="{94C684A6-46E8-C445-BE5B-492E1A064DFD}">
      <dgm:prSet/>
      <dgm:spPr/>
      <dgm:t>
        <a:bodyPr/>
        <a:lstStyle/>
        <a:p>
          <a:endParaRPr lang="en-US"/>
        </a:p>
      </dgm:t>
    </dgm:pt>
    <dgm:pt modelId="{CF6EDA10-A9F0-6346-8E10-0DE405864DFB}" type="sibTrans" cxnId="{94C684A6-46E8-C445-BE5B-492E1A064DFD}">
      <dgm:prSet/>
      <dgm:spPr/>
      <dgm:t>
        <a:bodyPr/>
        <a:lstStyle/>
        <a:p>
          <a:endParaRPr lang="en-US"/>
        </a:p>
      </dgm:t>
    </dgm:pt>
    <dgm:pt modelId="{7D7D3B86-B737-6B48-A5E7-A04337EDCD6F}">
      <dgm:prSet phldrT="[Text]"/>
      <dgm:spPr/>
      <dgm:t>
        <a:bodyPr/>
        <a:lstStyle/>
        <a:p>
          <a:r>
            <a:rPr lang="en-US" dirty="0"/>
            <a:t>Brain Changes</a:t>
          </a:r>
        </a:p>
      </dgm:t>
    </dgm:pt>
    <dgm:pt modelId="{7D43282D-E30D-7D40-8DA0-B4AF3E2814BB}" type="parTrans" cxnId="{B09FD942-8D86-C744-9934-854C699BC14E}">
      <dgm:prSet/>
      <dgm:spPr/>
      <dgm:t>
        <a:bodyPr/>
        <a:lstStyle/>
        <a:p>
          <a:endParaRPr lang="en-US"/>
        </a:p>
      </dgm:t>
    </dgm:pt>
    <dgm:pt modelId="{2F63C682-CA3E-7A44-91BA-59475DD1C455}" type="sibTrans" cxnId="{B09FD942-8D86-C744-9934-854C699BC14E}">
      <dgm:prSet/>
      <dgm:spPr/>
      <dgm:t>
        <a:bodyPr/>
        <a:lstStyle/>
        <a:p>
          <a:endParaRPr lang="en-US"/>
        </a:p>
      </dgm:t>
    </dgm:pt>
    <dgm:pt modelId="{370EC10D-5256-674B-8969-471CDA9B3929}">
      <dgm:prSet phldrT="[Text]"/>
      <dgm:spPr/>
      <dgm:t>
        <a:bodyPr/>
        <a:lstStyle/>
        <a:p>
          <a:r>
            <a:rPr lang="en-US" dirty="0"/>
            <a:t>Tolerance &amp; Withdrawal</a:t>
          </a:r>
        </a:p>
      </dgm:t>
    </dgm:pt>
    <dgm:pt modelId="{A33B7D99-0DFD-D849-8EE2-10290D55EC16}" type="parTrans" cxnId="{6BFB8F29-7BFA-D047-940F-8D72E1A3AB82}">
      <dgm:prSet/>
      <dgm:spPr/>
      <dgm:t>
        <a:bodyPr/>
        <a:lstStyle/>
        <a:p>
          <a:endParaRPr lang="en-US"/>
        </a:p>
      </dgm:t>
    </dgm:pt>
    <dgm:pt modelId="{64441E09-0FB6-3B42-BAAC-BD819D5E00B7}" type="sibTrans" cxnId="{6BFB8F29-7BFA-D047-940F-8D72E1A3AB82}">
      <dgm:prSet/>
      <dgm:spPr/>
      <dgm:t>
        <a:bodyPr/>
        <a:lstStyle/>
        <a:p>
          <a:endParaRPr lang="en-US"/>
        </a:p>
      </dgm:t>
    </dgm:pt>
    <dgm:pt modelId="{D77A30E8-E4FF-734C-958C-6900E059144E}">
      <dgm:prSet phldrT="[Text]"/>
      <dgm:spPr/>
      <dgm:t>
        <a:bodyPr/>
        <a:lstStyle/>
        <a:p>
          <a:r>
            <a:rPr lang="en-US" dirty="0"/>
            <a:t>Motives, Expectancies, etc.</a:t>
          </a:r>
        </a:p>
      </dgm:t>
    </dgm:pt>
    <dgm:pt modelId="{65EE8EAD-A912-6B4D-AF20-5C902F6B000A}" type="parTrans" cxnId="{6343C6D8-451E-E84C-8462-2EC357C21C2A}">
      <dgm:prSet/>
      <dgm:spPr/>
      <dgm:t>
        <a:bodyPr/>
        <a:lstStyle/>
        <a:p>
          <a:endParaRPr lang="en-US"/>
        </a:p>
      </dgm:t>
    </dgm:pt>
    <dgm:pt modelId="{B315D4A8-37E4-FA4A-A8DD-904459702162}" type="sibTrans" cxnId="{6343C6D8-451E-E84C-8462-2EC357C21C2A}">
      <dgm:prSet/>
      <dgm:spPr/>
      <dgm:t>
        <a:bodyPr/>
        <a:lstStyle/>
        <a:p>
          <a:endParaRPr lang="en-US"/>
        </a:p>
      </dgm:t>
    </dgm:pt>
    <dgm:pt modelId="{0F2D3AB7-898C-3243-8A98-254E77B2965C}">
      <dgm:prSet/>
      <dgm:spPr/>
      <dgm:t>
        <a:bodyPr/>
        <a:lstStyle/>
        <a:p>
          <a:r>
            <a:rPr lang="en-US" dirty="0"/>
            <a:t>Peers, Family, &amp; Culture</a:t>
          </a:r>
        </a:p>
      </dgm:t>
    </dgm:pt>
    <dgm:pt modelId="{A7D67029-D508-6042-AE77-4BFA79C5EB46}" type="parTrans" cxnId="{5B8F29A9-5702-694C-B9AE-0C2E52F1D127}">
      <dgm:prSet/>
      <dgm:spPr/>
      <dgm:t>
        <a:bodyPr/>
        <a:lstStyle/>
        <a:p>
          <a:endParaRPr lang="en-US"/>
        </a:p>
      </dgm:t>
    </dgm:pt>
    <dgm:pt modelId="{9A540551-E559-3B49-9BB6-449140605B55}" type="sibTrans" cxnId="{5B8F29A9-5702-694C-B9AE-0C2E52F1D127}">
      <dgm:prSet/>
      <dgm:spPr/>
      <dgm:t>
        <a:bodyPr/>
        <a:lstStyle/>
        <a:p>
          <a:endParaRPr lang="en-US"/>
        </a:p>
      </dgm:t>
    </dgm:pt>
    <dgm:pt modelId="{98A87446-FB2C-B748-A261-6E47ED8C996E}" type="pres">
      <dgm:prSet presAssocID="{59D5A1AF-ED66-7F43-83EB-B74D60083176}" presName="linear" presStyleCnt="0">
        <dgm:presLayoutVars>
          <dgm:animLvl val="lvl"/>
          <dgm:resizeHandles val="exact"/>
        </dgm:presLayoutVars>
      </dgm:prSet>
      <dgm:spPr/>
    </dgm:pt>
    <dgm:pt modelId="{E7E4CD30-1BA3-934E-A1D5-6FCB8179A7A7}" type="pres">
      <dgm:prSet presAssocID="{828CE7F0-DC57-2448-AFCC-1EBC9DF7D84C}" presName="parentText" presStyleLbl="node1" presStyleIdx="0" presStyleCnt="6">
        <dgm:presLayoutVars>
          <dgm:chMax val="0"/>
          <dgm:bulletEnabled val="1"/>
        </dgm:presLayoutVars>
      </dgm:prSet>
      <dgm:spPr/>
    </dgm:pt>
    <dgm:pt modelId="{4413AF45-9CA1-D342-ACA1-AA059E10147A}" type="pres">
      <dgm:prSet presAssocID="{B6D80764-8F5B-DA42-B886-01AE128D5430}" presName="spacer" presStyleCnt="0"/>
      <dgm:spPr/>
    </dgm:pt>
    <dgm:pt modelId="{A8F1A7CE-62AF-7744-86C0-B348A4768AB2}" type="pres">
      <dgm:prSet presAssocID="{D6B6E973-C21F-2F43-AF9F-7566560D930A}" presName="parentText" presStyleLbl="node1" presStyleIdx="1" presStyleCnt="6">
        <dgm:presLayoutVars>
          <dgm:chMax val="0"/>
          <dgm:bulletEnabled val="1"/>
        </dgm:presLayoutVars>
      </dgm:prSet>
      <dgm:spPr/>
    </dgm:pt>
    <dgm:pt modelId="{11E1EA81-FF50-CD44-BFCC-D37EA81DEFA4}" type="pres">
      <dgm:prSet presAssocID="{CF6EDA10-A9F0-6346-8E10-0DE405864DFB}" presName="spacer" presStyleCnt="0"/>
      <dgm:spPr/>
    </dgm:pt>
    <dgm:pt modelId="{46BCC139-8DF9-964C-8952-B944A17CF45A}" type="pres">
      <dgm:prSet presAssocID="{7D7D3B86-B737-6B48-A5E7-A04337EDCD6F}" presName="parentText" presStyleLbl="node1" presStyleIdx="2" presStyleCnt="6">
        <dgm:presLayoutVars>
          <dgm:chMax val="0"/>
          <dgm:bulletEnabled val="1"/>
        </dgm:presLayoutVars>
      </dgm:prSet>
      <dgm:spPr/>
    </dgm:pt>
    <dgm:pt modelId="{C329A429-6E3C-324B-9998-C29F249D9465}" type="pres">
      <dgm:prSet presAssocID="{2F63C682-CA3E-7A44-91BA-59475DD1C455}" presName="spacer" presStyleCnt="0"/>
      <dgm:spPr/>
    </dgm:pt>
    <dgm:pt modelId="{6FB15709-837E-9342-82DF-BA84CF514BF3}" type="pres">
      <dgm:prSet presAssocID="{370EC10D-5256-674B-8969-471CDA9B3929}" presName="parentText" presStyleLbl="node1" presStyleIdx="3" presStyleCnt="6">
        <dgm:presLayoutVars>
          <dgm:chMax val="0"/>
          <dgm:bulletEnabled val="1"/>
        </dgm:presLayoutVars>
      </dgm:prSet>
      <dgm:spPr/>
    </dgm:pt>
    <dgm:pt modelId="{F1A42FCB-D6F5-CF46-8C01-8E3811793D79}" type="pres">
      <dgm:prSet presAssocID="{64441E09-0FB6-3B42-BAAC-BD819D5E00B7}" presName="spacer" presStyleCnt="0"/>
      <dgm:spPr/>
    </dgm:pt>
    <dgm:pt modelId="{7C899057-921E-DD41-B76E-0F8A803CACA7}" type="pres">
      <dgm:prSet presAssocID="{D77A30E8-E4FF-734C-958C-6900E059144E}" presName="parentText" presStyleLbl="node1" presStyleIdx="4" presStyleCnt="6">
        <dgm:presLayoutVars>
          <dgm:chMax val="0"/>
          <dgm:bulletEnabled val="1"/>
        </dgm:presLayoutVars>
      </dgm:prSet>
      <dgm:spPr/>
    </dgm:pt>
    <dgm:pt modelId="{A77B938B-ED51-6743-995C-90AE86AE335E}" type="pres">
      <dgm:prSet presAssocID="{B315D4A8-37E4-FA4A-A8DD-904459702162}" presName="spacer" presStyleCnt="0"/>
      <dgm:spPr/>
    </dgm:pt>
    <dgm:pt modelId="{701F8976-5FA5-9740-93E8-1490DD88B7D0}" type="pres">
      <dgm:prSet presAssocID="{0F2D3AB7-898C-3243-8A98-254E77B2965C}" presName="parentText" presStyleLbl="node1" presStyleIdx="5" presStyleCnt="6">
        <dgm:presLayoutVars>
          <dgm:chMax val="0"/>
          <dgm:bulletEnabled val="1"/>
        </dgm:presLayoutVars>
      </dgm:prSet>
      <dgm:spPr/>
    </dgm:pt>
  </dgm:ptLst>
  <dgm:cxnLst>
    <dgm:cxn modelId="{F2A98124-8AA0-F841-9F28-159A3CF6D9D5}" type="presOf" srcId="{0F2D3AB7-898C-3243-8A98-254E77B2965C}" destId="{701F8976-5FA5-9740-93E8-1490DD88B7D0}" srcOrd="0" destOrd="0" presId="urn:microsoft.com/office/officeart/2005/8/layout/vList2"/>
    <dgm:cxn modelId="{6BFB8F29-7BFA-D047-940F-8D72E1A3AB82}" srcId="{59D5A1AF-ED66-7F43-83EB-B74D60083176}" destId="{370EC10D-5256-674B-8969-471CDA9B3929}" srcOrd="3" destOrd="0" parTransId="{A33B7D99-0DFD-D849-8EE2-10290D55EC16}" sibTransId="{64441E09-0FB6-3B42-BAAC-BD819D5E00B7}"/>
    <dgm:cxn modelId="{84EA3E31-67B2-1645-9FC9-F9ED93DFB8F9}" srcId="{59D5A1AF-ED66-7F43-83EB-B74D60083176}" destId="{828CE7F0-DC57-2448-AFCC-1EBC9DF7D84C}" srcOrd="0" destOrd="0" parTransId="{303FB9EF-DDE3-CA49-B05B-287FF1F06D30}" sibTransId="{B6D80764-8F5B-DA42-B886-01AE128D5430}"/>
    <dgm:cxn modelId="{B09FD942-8D86-C744-9934-854C699BC14E}" srcId="{59D5A1AF-ED66-7F43-83EB-B74D60083176}" destId="{7D7D3B86-B737-6B48-A5E7-A04337EDCD6F}" srcOrd="2" destOrd="0" parTransId="{7D43282D-E30D-7D40-8DA0-B4AF3E2814BB}" sibTransId="{2F63C682-CA3E-7A44-91BA-59475DD1C455}"/>
    <dgm:cxn modelId="{94C684A6-46E8-C445-BE5B-492E1A064DFD}" srcId="{59D5A1AF-ED66-7F43-83EB-B74D60083176}" destId="{D6B6E973-C21F-2F43-AF9F-7566560D930A}" srcOrd="1" destOrd="0" parTransId="{EA4A350B-FFFD-6F4F-973D-62C264107050}" sibTransId="{CF6EDA10-A9F0-6346-8E10-0DE405864DFB}"/>
    <dgm:cxn modelId="{5B8F29A9-5702-694C-B9AE-0C2E52F1D127}" srcId="{59D5A1AF-ED66-7F43-83EB-B74D60083176}" destId="{0F2D3AB7-898C-3243-8A98-254E77B2965C}" srcOrd="5" destOrd="0" parTransId="{A7D67029-D508-6042-AE77-4BFA79C5EB46}" sibTransId="{9A540551-E559-3B49-9BB6-449140605B55}"/>
    <dgm:cxn modelId="{F7ECD1AD-A4CB-8D41-9D08-6DD3B30DACB0}" type="presOf" srcId="{D77A30E8-E4FF-734C-958C-6900E059144E}" destId="{7C899057-921E-DD41-B76E-0F8A803CACA7}" srcOrd="0" destOrd="0" presId="urn:microsoft.com/office/officeart/2005/8/layout/vList2"/>
    <dgm:cxn modelId="{C83187C8-1792-894F-B697-1E2C5DA33490}" type="presOf" srcId="{370EC10D-5256-674B-8969-471CDA9B3929}" destId="{6FB15709-837E-9342-82DF-BA84CF514BF3}" srcOrd="0" destOrd="0" presId="urn:microsoft.com/office/officeart/2005/8/layout/vList2"/>
    <dgm:cxn modelId="{4CDE37CB-3009-EB46-BCCE-63E76A8944BF}" type="presOf" srcId="{D6B6E973-C21F-2F43-AF9F-7566560D930A}" destId="{A8F1A7CE-62AF-7744-86C0-B348A4768AB2}" srcOrd="0" destOrd="0" presId="urn:microsoft.com/office/officeart/2005/8/layout/vList2"/>
    <dgm:cxn modelId="{BF3883D3-1553-C24C-A982-3C21B68EDEF7}" type="presOf" srcId="{828CE7F0-DC57-2448-AFCC-1EBC9DF7D84C}" destId="{E7E4CD30-1BA3-934E-A1D5-6FCB8179A7A7}" srcOrd="0" destOrd="0" presId="urn:microsoft.com/office/officeart/2005/8/layout/vList2"/>
    <dgm:cxn modelId="{5E3931D6-56EF-4D4E-8DE7-6CB772BFADC5}" type="presOf" srcId="{59D5A1AF-ED66-7F43-83EB-B74D60083176}" destId="{98A87446-FB2C-B748-A261-6E47ED8C996E}" srcOrd="0" destOrd="0" presId="urn:microsoft.com/office/officeart/2005/8/layout/vList2"/>
    <dgm:cxn modelId="{6343C6D8-451E-E84C-8462-2EC357C21C2A}" srcId="{59D5A1AF-ED66-7F43-83EB-B74D60083176}" destId="{D77A30E8-E4FF-734C-958C-6900E059144E}" srcOrd="4" destOrd="0" parTransId="{65EE8EAD-A912-6B4D-AF20-5C902F6B000A}" sibTransId="{B315D4A8-37E4-FA4A-A8DD-904459702162}"/>
    <dgm:cxn modelId="{2AD120E9-10AB-E843-9754-716B999A5149}" type="presOf" srcId="{7D7D3B86-B737-6B48-A5E7-A04337EDCD6F}" destId="{46BCC139-8DF9-964C-8952-B944A17CF45A}" srcOrd="0" destOrd="0" presId="urn:microsoft.com/office/officeart/2005/8/layout/vList2"/>
    <dgm:cxn modelId="{A9B75E96-5A00-9948-89D4-7530E4541488}" type="presParOf" srcId="{98A87446-FB2C-B748-A261-6E47ED8C996E}" destId="{E7E4CD30-1BA3-934E-A1D5-6FCB8179A7A7}" srcOrd="0" destOrd="0" presId="urn:microsoft.com/office/officeart/2005/8/layout/vList2"/>
    <dgm:cxn modelId="{47CB673F-1BF0-D447-B411-7008FBFC3117}" type="presParOf" srcId="{98A87446-FB2C-B748-A261-6E47ED8C996E}" destId="{4413AF45-9CA1-D342-ACA1-AA059E10147A}" srcOrd="1" destOrd="0" presId="urn:microsoft.com/office/officeart/2005/8/layout/vList2"/>
    <dgm:cxn modelId="{5CF7C382-4A38-9940-A983-DA4FD20B7C70}" type="presParOf" srcId="{98A87446-FB2C-B748-A261-6E47ED8C996E}" destId="{A8F1A7CE-62AF-7744-86C0-B348A4768AB2}" srcOrd="2" destOrd="0" presId="urn:microsoft.com/office/officeart/2005/8/layout/vList2"/>
    <dgm:cxn modelId="{8CC7EEE1-8F55-1741-BBFE-D2E0890D9156}" type="presParOf" srcId="{98A87446-FB2C-B748-A261-6E47ED8C996E}" destId="{11E1EA81-FF50-CD44-BFCC-D37EA81DEFA4}" srcOrd="3" destOrd="0" presId="urn:microsoft.com/office/officeart/2005/8/layout/vList2"/>
    <dgm:cxn modelId="{E7C8E842-6019-1F4F-A34F-4DAB451B1268}" type="presParOf" srcId="{98A87446-FB2C-B748-A261-6E47ED8C996E}" destId="{46BCC139-8DF9-964C-8952-B944A17CF45A}" srcOrd="4" destOrd="0" presId="urn:microsoft.com/office/officeart/2005/8/layout/vList2"/>
    <dgm:cxn modelId="{C5352C38-DCFA-BF46-A3AA-EBC2C7F6ADAE}" type="presParOf" srcId="{98A87446-FB2C-B748-A261-6E47ED8C996E}" destId="{C329A429-6E3C-324B-9998-C29F249D9465}" srcOrd="5" destOrd="0" presId="urn:microsoft.com/office/officeart/2005/8/layout/vList2"/>
    <dgm:cxn modelId="{79C36C2A-9C85-034E-9282-DE5FF4EE368D}" type="presParOf" srcId="{98A87446-FB2C-B748-A261-6E47ED8C996E}" destId="{6FB15709-837E-9342-82DF-BA84CF514BF3}" srcOrd="6" destOrd="0" presId="urn:microsoft.com/office/officeart/2005/8/layout/vList2"/>
    <dgm:cxn modelId="{53CB80CF-8BF7-8948-8AEF-3E97DC3AD7B2}" type="presParOf" srcId="{98A87446-FB2C-B748-A261-6E47ED8C996E}" destId="{F1A42FCB-D6F5-CF46-8C01-8E3811793D79}" srcOrd="7" destOrd="0" presId="urn:microsoft.com/office/officeart/2005/8/layout/vList2"/>
    <dgm:cxn modelId="{5D77C41B-95CB-2641-A4FC-AA111E9DA2CD}" type="presParOf" srcId="{98A87446-FB2C-B748-A261-6E47ED8C996E}" destId="{7C899057-921E-DD41-B76E-0F8A803CACA7}" srcOrd="8" destOrd="0" presId="urn:microsoft.com/office/officeart/2005/8/layout/vList2"/>
    <dgm:cxn modelId="{C85C5AB3-0F78-024C-8D57-220C35BB4387}" type="presParOf" srcId="{98A87446-FB2C-B748-A261-6E47ED8C996E}" destId="{A77B938B-ED51-6743-995C-90AE86AE335E}" srcOrd="9" destOrd="0" presId="urn:microsoft.com/office/officeart/2005/8/layout/vList2"/>
    <dgm:cxn modelId="{DB584C83-C64C-2D4A-A89C-730B4A363F87}" type="presParOf" srcId="{98A87446-FB2C-B748-A261-6E47ED8C996E}" destId="{701F8976-5FA5-9740-93E8-1490DD88B7D0}"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E4CD30-1BA3-934E-A1D5-6FCB8179A7A7}">
      <dsp:nvSpPr>
        <dsp:cNvPr id="0" name=""/>
        <dsp:cNvSpPr/>
      </dsp:nvSpPr>
      <dsp:spPr>
        <a:xfrm>
          <a:off x="0" y="41879"/>
          <a:ext cx="6478587" cy="6715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Reinforcement</a:t>
          </a:r>
        </a:p>
      </dsp:txBody>
      <dsp:txXfrm>
        <a:off x="32784" y="74663"/>
        <a:ext cx="6413019" cy="606012"/>
      </dsp:txXfrm>
    </dsp:sp>
    <dsp:sp modelId="{A8F1A7CE-62AF-7744-86C0-B348A4768AB2}">
      <dsp:nvSpPr>
        <dsp:cNvPr id="0" name=""/>
        <dsp:cNvSpPr/>
      </dsp:nvSpPr>
      <dsp:spPr>
        <a:xfrm>
          <a:off x="0" y="794099"/>
          <a:ext cx="6478587" cy="671580"/>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Cravings</a:t>
          </a:r>
        </a:p>
      </dsp:txBody>
      <dsp:txXfrm>
        <a:off x="32784" y="826883"/>
        <a:ext cx="6413019" cy="606012"/>
      </dsp:txXfrm>
    </dsp:sp>
    <dsp:sp modelId="{46BCC139-8DF9-964C-8952-B944A17CF45A}">
      <dsp:nvSpPr>
        <dsp:cNvPr id="0" name=""/>
        <dsp:cNvSpPr/>
      </dsp:nvSpPr>
      <dsp:spPr>
        <a:xfrm>
          <a:off x="0" y="1546319"/>
          <a:ext cx="6478587" cy="671580"/>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Brain Changes</a:t>
          </a:r>
        </a:p>
      </dsp:txBody>
      <dsp:txXfrm>
        <a:off x="32784" y="1579103"/>
        <a:ext cx="6413019" cy="606012"/>
      </dsp:txXfrm>
    </dsp:sp>
    <dsp:sp modelId="{6FB15709-837E-9342-82DF-BA84CF514BF3}">
      <dsp:nvSpPr>
        <dsp:cNvPr id="0" name=""/>
        <dsp:cNvSpPr/>
      </dsp:nvSpPr>
      <dsp:spPr>
        <a:xfrm>
          <a:off x="0" y="2298539"/>
          <a:ext cx="6478587" cy="671580"/>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Tolerance &amp; Withdrawal</a:t>
          </a:r>
        </a:p>
      </dsp:txBody>
      <dsp:txXfrm>
        <a:off x="32784" y="2331323"/>
        <a:ext cx="6413019" cy="606012"/>
      </dsp:txXfrm>
    </dsp:sp>
    <dsp:sp modelId="{7C899057-921E-DD41-B76E-0F8A803CACA7}">
      <dsp:nvSpPr>
        <dsp:cNvPr id="0" name=""/>
        <dsp:cNvSpPr/>
      </dsp:nvSpPr>
      <dsp:spPr>
        <a:xfrm>
          <a:off x="0" y="3050759"/>
          <a:ext cx="6478587" cy="671580"/>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Motives, Expectancies, etc.</a:t>
          </a:r>
        </a:p>
      </dsp:txBody>
      <dsp:txXfrm>
        <a:off x="32784" y="3083543"/>
        <a:ext cx="6413019" cy="606012"/>
      </dsp:txXfrm>
    </dsp:sp>
    <dsp:sp modelId="{701F8976-5FA5-9740-93E8-1490DD88B7D0}">
      <dsp:nvSpPr>
        <dsp:cNvPr id="0" name=""/>
        <dsp:cNvSpPr/>
      </dsp:nvSpPr>
      <dsp:spPr>
        <a:xfrm>
          <a:off x="0" y="3802979"/>
          <a:ext cx="6478587" cy="67158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Peers, Family, &amp; Culture</a:t>
          </a:r>
        </a:p>
      </dsp:txBody>
      <dsp:txXfrm>
        <a:off x="32784" y="3835763"/>
        <a:ext cx="6413019" cy="6060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52E2B25-E26F-6A4B-AD0C-F05BA86654FF}" type="datetimeFigureOut">
              <a:rPr lang="en-US" smtClean="0"/>
              <a:t>3/3/22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BB8456C-C952-CF47-A77F-DCCAED5CEDAD}" type="slidenum">
              <a:rPr lang="en-US" smtClean="0"/>
              <a:t>‹#›</a:t>
            </a:fld>
            <a:endParaRPr lang="en-US"/>
          </a:p>
        </p:txBody>
      </p:sp>
    </p:spTree>
    <p:extLst>
      <p:ext uri="{BB962C8B-B14F-4D97-AF65-F5344CB8AC3E}">
        <p14:creationId xmlns:p14="http://schemas.microsoft.com/office/powerpoint/2010/main" val="3232017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B8456C-C952-CF47-A77F-DCCAED5CEDAD}" type="slidenum">
              <a:rPr lang="en-US" smtClean="0"/>
              <a:t>1</a:t>
            </a:fld>
            <a:endParaRPr lang="en-US"/>
          </a:p>
        </p:txBody>
      </p:sp>
    </p:spTree>
    <p:extLst>
      <p:ext uri="{BB962C8B-B14F-4D97-AF65-F5344CB8AC3E}">
        <p14:creationId xmlns:p14="http://schemas.microsoft.com/office/powerpoint/2010/main" val="1277704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B8456C-C952-CF47-A77F-DCCAED5CEDAD}" type="slidenum">
              <a:rPr lang="en-US" smtClean="0"/>
              <a:t>10</a:t>
            </a:fld>
            <a:endParaRPr lang="en-US"/>
          </a:p>
        </p:txBody>
      </p:sp>
    </p:spTree>
    <p:extLst>
      <p:ext uri="{BB962C8B-B14F-4D97-AF65-F5344CB8AC3E}">
        <p14:creationId xmlns:p14="http://schemas.microsoft.com/office/powerpoint/2010/main" val="2833113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B8456C-C952-CF47-A77F-DCCAED5CEDAD}" type="slidenum">
              <a:rPr lang="en-US" smtClean="0"/>
              <a:t>11</a:t>
            </a:fld>
            <a:endParaRPr lang="en-US"/>
          </a:p>
        </p:txBody>
      </p:sp>
    </p:spTree>
    <p:extLst>
      <p:ext uri="{BB962C8B-B14F-4D97-AF65-F5344CB8AC3E}">
        <p14:creationId xmlns:p14="http://schemas.microsoft.com/office/powerpoint/2010/main" val="490269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atrophy occurs in the bridge between the Orbitofrontal PFC, so you're unable to use the checks and balances the brain provides due to the message to being construed. You’re really only able to deliberate the choice to utilize substances for 15 seconds before the choice to use it during severe SUD.</a:t>
            </a:r>
          </a:p>
        </p:txBody>
      </p:sp>
      <p:sp>
        <p:nvSpPr>
          <p:cNvPr id="4" name="Slide Number Placeholder 3"/>
          <p:cNvSpPr>
            <a:spLocks noGrp="1"/>
          </p:cNvSpPr>
          <p:nvPr>
            <p:ph type="sldNum" sz="quarter" idx="5"/>
          </p:nvPr>
        </p:nvSpPr>
        <p:spPr/>
        <p:txBody>
          <a:bodyPr/>
          <a:lstStyle/>
          <a:p>
            <a:fld id="{3BB8456C-C952-CF47-A77F-DCCAED5CEDAD}" type="slidenum">
              <a:rPr lang="en-US" smtClean="0"/>
              <a:t>12</a:t>
            </a:fld>
            <a:endParaRPr lang="en-US"/>
          </a:p>
        </p:txBody>
      </p:sp>
    </p:spTree>
    <p:extLst>
      <p:ext uri="{BB962C8B-B14F-4D97-AF65-F5344CB8AC3E}">
        <p14:creationId xmlns:p14="http://schemas.microsoft.com/office/powerpoint/2010/main" val="4018410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B8456C-C952-CF47-A77F-DCCAED5CEDAD}" type="slidenum">
              <a:rPr lang="en-US" smtClean="0"/>
              <a:t>13</a:t>
            </a:fld>
            <a:endParaRPr lang="en-US"/>
          </a:p>
        </p:txBody>
      </p:sp>
    </p:spTree>
    <p:extLst>
      <p:ext uri="{BB962C8B-B14F-4D97-AF65-F5344CB8AC3E}">
        <p14:creationId xmlns:p14="http://schemas.microsoft.com/office/powerpoint/2010/main" val="2193774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B8456C-C952-CF47-A77F-DCCAED5CEDAD}" type="slidenum">
              <a:rPr lang="en-US" smtClean="0"/>
              <a:t>14</a:t>
            </a:fld>
            <a:endParaRPr lang="en-US"/>
          </a:p>
        </p:txBody>
      </p:sp>
    </p:spTree>
    <p:extLst>
      <p:ext uri="{BB962C8B-B14F-4D97-AF65-F5344CB8AC3E}">
        <p14:creationId xmlns:p14="http://schemas.microsoft.com/office/powerpoint/2010/main" val="4699039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B8456C-C952-CF47-A77F-DCCAED5CEDAD}" type="slidenum">
              <a:rPr lang="en-US" smtClean="0"/>
              <a:t>15</a:t>
            </a:fld>
            <a:endParaRPr lang="en-US"/>
          </a:p>
        </p:txBody>
      </p:sp>
    </p:spTree>
    <p:extLst>
      <p:ext uri="{BB962C8B-B14F-4D97-AF65-F5344CB8AC3E}">
        <p14:creationId xmlns:p14="http://schemas.microsoft.com/office/powerpoint/2010/main" val="2877127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3BB8456C-C952-CF47-A77F-DCCAED5CEDAD}" type="slidenum">
              <a:rPr lang="en-US" smtClean="0"/>
              <a:t>2</a:t>
            </a:fld>
            <a:endParaRPr lang="en-US"/>
          </a:p>
        </p:txBody>
      </p:sp>
    </p:spTree>
    <p:extLst>
      <p:ext uri="{BB962C8B-B14F-4D97-AF65-F5344CB8AC3E}">
        <p14:creationId xmlns:p14="http://schemas.microsoft.com/office/powerpoint/2010/main" val="2032839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BB8456C-C952-CF47-A77F-DCCAED5CEDAD}" type="slidenum">
              <a:rPr lang="en-US" smtClean="0"/>
              <a:t>3</a:t>
            </a:fld>
            <a:endParaRPr lang="en-US"/>
          </a:p>
        </p:txBody>
      </p:sp>
    </p:spTree>
    <p:extLst>
      <p:ext uri="{BB962C8B-B14F-4D97-AF65-F5344CB8AC3E}">
        <p14:creationId xmlns:p14="http://schemas.microsoft.com/office/powerpoint/2010/main" val="1504787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B8456C-C952-CF47-A77F-DCCAED5CEDAD}" type="slidenum">
              <a:rPr lang="en-US" smtClean="0"/>
              <a:t>4</a:t>
            </a:fld>
            <a:endParaRPr lang="en-US"/>
          </a:p>
        </p:txBody>
      </p:sp>
    </p:spTree>
    <p:extLst>
      <p:ext uri="{BB962C8B-B14F-4D97-AF65-F5344CB8AC3E}">
        <p14:creationId xmlns:p14="http://schemas.microsoft.com/office/powerpoint/2010/main" val="3467069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VTA is survival</a:t>
            </a:r>
          </a:p>
        </p:txBody>
      </p:sp>
      <p:sp>
        <p:nvSpPr>
          <p:cNvPr id="4" name="Slide Number Placeholder 3"/>
          <p:cNvSpPr>
            <a:spLocks noGrp="1"/>
          </p:cNvSpPr>
          <p:nvPr>
            <p:ph type="sldNum" sz="quarter" idx="5"/>
          </p:nvPr>
        </p:nvSpPr>
        <p:spPr/>
        <p:txBody>
          <a:bodyPr/>
          <a:lstStyle/>
          <a:p>
            <a:fld id="{3BB8456C-C952-CF47-A77F-DCCAED5CEDAD}" type="slidenum">
              <a:rPr lang="en-US" smtClean="0"/>
              <a:t>5</a:t>
            </a:fld>
            <a:endParaRPr lang="en-US"/>
          </a:p>
        </p:txBody>
      </p:sp>
    </p:spTree>
    <p:extLst>
      <p:ext uri="{BB962C8B-B14F-4D97-AF65-F5344CB8AC3E}">
        <p14:creationId xmlns:p14="http://schemas.microsoft.com/office/powerpoint/2010/main" val="3475423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B8456C-C952-CF47-A77F-DCCAED5CEDAD}" type="slidenum">
              <a:rPr lang="en-US" smtClean="0"/>
              <a:t>6</a:t>
            </a:fld>
            <a:endParaRPr lang="en-US"/>
          </a:p>
        </p:txBody>
      </p:sp>
    </p:spTree>
    <p:extLst>
      <p:ext uri="{BB962C8B-B14F-4D97-AF65-F5344CB8AC3E}">
        <p14:creationId xmlns:p14="http://schemas.microsoft.com/office/powerpoint/2010/main" val="487367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PFC - Prefrontal Cortex</a:t>
            </a:r>
          </a:p>
        </p:txBody>
      </p:sp>
      <p:sp>
        <p:nvSpPr>
          <p:cNvPr id="4" name="Slide Number Placeholder 3"/>
          <p:cNvSpPr>
            <a:spLocks noGrp="1"/>
          </p:cNvSpPr>
          <p:nvPr>
            <p:ph type="sldNum" sz="quarter" idx="5"/>
          </p:nvPr>
        </p:nvSpPr>
        <p:spPr/>
        <p:txBody>
          <a:bodyPr/>
          <a:lstStyle/>
          <a:p>
            <a:fld id="{3BB8456C-C952-CF47-A77F-DCCAED5CEDAD}" type="slidenum">
              <a:rPr lang="en-US" smtClean="0"/>
              <a:t>7</a:t>
            </a:fld>
            <a:endParaRPr lang="en-US"/>
          </a:p>
        </p:txBody>
      </p:sp>
    </p:spTree>
    <p:extLst>
      <p:ext uri="{BB962C8B-B14F-4D97-AF65-F5344CB8AC3E}">
        <p14:creationId xmlns:p14="http://schemas.microsoft.com/office/powerpoint/2010/main" val="3450123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B8456C-C952-CF47-A77F-DCCAED5CEDAD}" type="slidenum">
              <a:rPr lang="en-US" smtClean="0"/>
              <a:t>8</a:t>
            </a:fld>
            <a:endParaRPr lang="en-US"/>
          </a:p>
        </p:txBody>
      </p:sp>
    </p:spTree>
    <p:extLst>
      <p:ext uri="{BB962C8B-B14F-4D97-AF65-F5344CB8AC3E}">
        <p14:creationId xmlns:p14="http://schemas.microsoft.com/office/powerpoint/2010/main" val="2492245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B8456C-C952-CF47-A77F-DCCAED5CEDAD}" type="slidenum">
              <a:rPr lang="en-US" smtClean="0"/>
              <a:t>9</a:t>
            </a:fld>
            <a:endParaRPr lang="en-US"/>
          </a:p>
        </p:txBody>
      </p:sp>
    </p:spTree>
    <p:extLst>
      <p:ext uri="{BB962C8B-B14F-4D97-AF65-F5344CB8AC3E}">
        <p14:creationId xmlns:p14="http://schemas.microsoft.com/office/powerpoint/2010/main" val="2915558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44609-270E-4C47-AA39-7AB5D14CC8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78AFAE-BAF6-2547-B483-D332F2FC9D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1FF4F5-AEB4-224C-9C60-3C07BCB0AD3D}"/>
              </a:ext>
            </a:extLst>
          </p:cNvPr>
          <p:cNvSpPr>
            <a:spLocks noGrp="1"/>
          </p:cNvSpPr>
          <p:nvPr>
            <p:ph type="dt" sz="half" idx="10"/>
          </p:nvPr>
        </p:nvSpPr>
        <p:spPr/>
        <p:txBody>
          <a:bodyPr/>
          <a:lstStyle/>
          <a:p>
            <a:fld id="{11A6662E-FAF4-44BC-88B5-85A7CBFB6D30}" type="datetime1">
              <a:rPr lang="en-US" smtClean="0"/>
              <a:pPr/>
              <a:t>3/3/22</a:t>
            </a:fld>
            <a:endParaRPr lang="en-US" dirty="0"/>
          </a:p>
        </p:txBody>
      </p:sp>
      <p:sp>
        <p:nvSpPr>
          <p:cNvPr id="5" name="Footer Placeholder 4">
            <a:extLst>
              <a:ext uri="{FF2B5EF4-FFF2-40B4-BE49-F238E27FC236}">
                <a16:creationId xmlns:a16="http://schemas.microsoft.com/office/drawing/2014/main" id="{52E019AE-033C-6A4C-A780-D5FCF2196D34}"/>
              </a:ext>
            </a:extLst>
          </p:cNvPr>
          <p:cNvSpPr>
            <a:spLocks noGrp="1"/>
          </p:cNvSpPr>
          <p:nvPr>
            <p:ph type="ftr" sz="quarter" idx="11"/>
          </p:nvPr>
        </p:nvSpPr>
        <p:spPr/>
        <p:txBody>
          <a:body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id="{ADC95E06-D2D2-7442-8B97-5B484130BFF6}"/>
              </a:ext>
            </a:extLst>
          </p:cNvPr>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3057846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17F3B-74C3-F649-9E62-E74CCB212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2E7A73-EBD8-6145-8651-EF68EF3228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863C7B-9E2F-1C4F-8023-5A21682D2DC5}"/>
              </a:ext>
            </a:extLst>
          </p:cNvPr>
          <p:cNvSpPr>
            <a:spLocks noGrp="1"/>
          </p:cNvSpPr>
          <p:nvPr>
            <p:ph type="dt" sz="half" idx="10"/>
          </p:nvPr>
        </p:nvSpPr>
        <p:spPr/>
        <p:txBody>
          <a:bodyPr/>
          <a:lstStyle/>
          <a:p>
            <a:fld id="{4C559632-1575-4E14-B53B-3DC3D5ED3947}" type="datetime1">
              <a:rPr lang="en-US" smtClean="0"/>
              <a:t>3/3/22</a:t>
            </a:fld>
            <a:endParaRPr lang="en-US"/>
          </a:p>
        </p:txBody>
      </p:sp>
      <p:sp>
        <p:nvSpPr>
          <p:cNvPr id="5" name="Footer Placeholder 4">
            <a:extLst>
              <a:ext uri="{FF2B5EF4-FFF2-40B4-BE49-F238E27FC236}">
                <a16:creationId xmlns:a16="http://schemas.microsoft.com/office/drawing/2014/main" id="{260D55B4-B308-9947-A72B-3695576A05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2D60CD-91A8-0347-9300-B20DEC05B717}"/>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25124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841BA4-FA63-9E48-8C22-B6396BEFF6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3A365D-6BC8-0B4B-9CC5-731607C375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DF3DDD-B37F-154B-849A-30664CAA4D60}"/>
              </a:ext>
            </a:extLst>
          </p:cNvPr>
          <p:cNvSpPr>
            <a:spLocks noGrp="1"/>
          </p:cNvSpPr>
          <p:nvPr>
            <p:ph type="dt" sz="half" idx="10"/>
          </p:nvPr>
        </p:nvSpPr>
        <p:spPr/>
        <p:txBody>
          <a:bodyPr/>
          <a:lstStyle/>
          <a:p>
            <a:fld id="{CC4A6868-2568-4CC9-B302-F37117B01A6E}" type="datetime1">
              <a:rPr lang="en-US" smtClean="0"/>
              <a:t>3/3/22</a:t>
            </a:fld>
            <a:endParaRPr lang="en-US"/>
          </a:p>
        </p:txBody>
      </p:sp>
      <p:sp>
        <p:nvSpPr>
          <p:cNvPr id="5" name="Footer Placeholder 4">
            <a:extLst>
              <a:ext uri="{FF2B5EF4-FFF2-40B4-BE49-F238E27FC236}">
                <a16:creationId xmlns:a16="http://schemas.microsoft.com/office/drawing/2014/main" id="{54288339-0B77-834C-8379-1153C8C6F9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EDD343-97BF-2544-914C-4228244D5E05}"/>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58933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86D8E-0C40-AF4B-93A7-D3E3B7FA9E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B39C40-D5F4-6445-88D0-9B7B1CFDB3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F6D304-1267-A846-8D2D-975D7A3303A1}"/>
              </a:ext>
            </a:extLst>
          </p:cNvPr>
          <p:cNvSpPr>
            <a:spLocks noGrp="1"/>
          </p:cNvSpPr>
          <p:nvPr>
            <p:ph type="dt" sz="half" idx="10"/>
          </p:nvPr>
        </p:nvSpPr>
        <p:spPr/>
        <p:txBody>
          <a:bodyPr/>
          <a:lstStyle/>
          <a:p>
            <a:fld id="{0055F08A-1E71-4B2B-BB49-E743F2903911}" type="datetime1">
              <a:rPr lang="en-US" smtClean="0"/>
              <a:t>3/3/22</a:t>
            </a:fld>
            <a:endParaRPr lang="en-US" dirty="0"/>
          </a:p>
        </p:txBody>
      </p:sp>
      <p:sp>
        <p:nvSpPr>
          <p:cNvPr id="5" name="Footer Placeholder 4">
            <a:extLst>
              <a:ext uri="{FF2B5EF4-FFF2-40B4-BE49-F238E27FC236}">
                <a16:creationId xmlns:a16="http://schemas.microsoft.com/office/drawing/2014/main" id="{9CA71D7A-4D59-4F41-904D-28073AB21A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F86095-E401-E447-AC08-87C558D255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40117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9E181-2C1D-8F4A-A007-65B76EB45E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675422-E87F-9B43-B75D-DF171FD03F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30D73A-AB49-444D-B7E1-93DBD5C8E107}"/>
              </a:ext>
            </a:extLst>
          </p:cNvPr>
          <p:cNvSpPr>
            <a:spLocks noGrp="1"/>
          </p:cNvSpPr>
          <p:nvPr>
            <p:ph type="dt" sz="half" idx="10"/>
          </p:nvPr>
        </p:nvSpPr>
        <p:spPr/>
        <p:txBody>
          <a:bodyPr/>
          <a:lstStyle/>
          <a:p>
            <a:fld id="{15417D9E-721A-44BB-8863-9873FE64DA75}" type="datetime1">
              <a:rPr lang="en-US" smtClean="0"/>
              <a:t>3/3/22</a:t>
            </a:fld>
            <a:endParaRPr lang="en-US"/>
          </a:p>
        </p:txBody>
      </p:sp>
      <p:sp>
        <p:nvSpPr>
          <p:cNvPr id="5" name="Footer Placeholder 4">
            <a:extLst>
              <a:ext uri="{FF2B5EF4-FFF2-40B4-BE49-F238E27FC236}">
                <a16:creationId xmlns:a16="http://schemas.microsoft.com/office/drawing/2014/main" id="{C3B79A9D-8FB6-8541-8E4B-728520EA23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E5F09B-1A55-F544-8835-B2D86F45B490}"/>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24940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E7621-D445-D442-BBBD-E2DE695EB1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3BE995-6D43-CB48-9B8F-0E7C8A2186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3CB3C2-C6AC-7A46-9462-187BF1127E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B73942-D7F1-3342-92B4-0DE851CEA80E}"/>
              </a:ext>
            </a:extLst>
          </p:cNvPr>
          <p:cNvSpPr>
            <a:spLocks noGrp="1"/>
          </p:cNvSpPr>
          <p:nvPr>
            <p:ph type="dt" sz="half" idx="10"/>
          </p:nvPr>
        </p:nvSpPr>
        <p:spPr/>
        <p:txBody>
          <a:bodyPr/>
          <a:lstStyle/>
          <a:p>
            <a:fld id="{5F31DA2F-80B8-49CF-99FB-5ABCA53A607A}" type="datetime1">
              <a:rPr lang="en-US" smtClean="0"/>
              <a:t>3/3/22</a:t>
            </a:fld>
            <a:endParaRPr lang="en-US"/>
          </a:p>
        </p:txBody>
      </p:sp>
      <p:sp>
        <p:nvSpPr>
          <p:cNvPr id="6" name="Footer Placeholder 5">
            <a:extLst>
              <a:ext uri="{FF2B5EF4-FFF2-40B4-BE49-F238E27FC236}">
                <a16:creationId xmlns:a16="http://schemas.microsoft.com/office/drawing/2014/main" id="{83CC2CE7-7F77-2E41-8CC4-6A4BA3D228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5DCA73-3D12-0345-959E-53E643AC1D20}"/>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02893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39C69-4022-DD4B-9AD7-7958A94397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66459D-0113-5046-BF8C-14537BC911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B63ACC-2912-9D46-BAC5-B2A3A7DE25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D99AE-9237-3346-8081-91CD0C154A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71989E-EECE-A240-930A-2DFBA9AA9A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580C14-1183-D04D-B6B5-20226E241614}"/>
              </a:ext>
            </a:extLst>
          </p:cNvPr>
          <p:cNvSpPr>
            <a:spLocks noGrp="1"/>
          </p:cNvSpPr>
          <p:nvPr>
            <p:ph type="dt" sz="half" idx="10"/>
          </p:nvPr>
        </p:nvSpPr>
        <p:spPr/>
        <p:txBody>
          <a:bodyPr/>
          <a:lstStyle/>
          <a:p>
            <a:fld id="{28852172-E6C9-4B6C-929A-A9DE3837BBF1}" type="datetime1">
              <a:rPr lang="en-US" smtClean="0"/>
              <a:t>3/3/22</a:t>
            </a:fld>
            <a:endParaRPr lang="en-US"/>
          </a:p>
        </p:txBody>
      </p:sp>
      <p:sp>
        <p:nvSpPr>
          <p:cNvPr id="8" name="Footer Placeholder 7">
            <a:extLst>
              <a:ext uri="{FF2B5EF4-FFF2-40B4-BE49-F238E27FC236}">
                <a16:creationId xmlns:a16="http://schemas.microsoft.com/office/drawing/2014/main" id="{7602519B-6FC6-4D4A-A6FB-E0CA53614A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43F941-ADA4-4D49-B8D7-E3BBEB876BF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132104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1FD51-C4A1-3D45-A172-A244BD0879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79054B-DE54-CF46-AAB7-6CD24C7E88F2}"/>
              </a:ext>
            </a:extLst>
          </p:cNvPr>
          <p:cNvSpPr>
            <a:spLocks noGrp="1"/>
          </p:cNvSpPr>
          <p:nvPr>
            <p:ph type="dt" sz="half" idx="10"/>
          </p:nvPr>
        </p:nvSpPr>
        <p:spPr/>
        <p:txBody>
          <a:bodyPr/>
          <a:lstStyle/>
          <a:p>
            <a:fld id="{3AB41CFF-90C9-47B3-9DA1-F2BF8D839F7E}" type="datetime1">
              <a:rPr lang="en-US" smtClean="0"/>
              <a:t>3/3/22</a:t>
            </a:fld>
            <a:endParaRPr lang="en-US"/>
          </a:p>
        </p:txBody>
      </p:sp>
      <p:sp>
        <p:nvSpPr>
          <p:cNvPr id="4" name="Footer Placeholder 3">
            <a:extLst>
              <a:ext uri="{FF2B5EF4-FFF2-40B4-BE49-F238E27FC236}">
                <a16:creationId xmlns:a16="http://schemas.microsoft.com/office/drawing/2014/main" id="{2B606DB9-1D48-D640-BE9E-911AE3C1FFF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33F4F5-A23A-214B-A5DB-AFD1377D96DE}"/>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88124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B52FC0-7C6B-9343-B14A-715696727A95}"/>
              </a:ext>
            </a:extLst>
          </p:cNvPr>
          <p:cNvSpPr>
            <a:spLocks noGrp="1"/>
          </p:cNvSpPr>
          <p:nvPr>
            <p:ph type="dt" sz="half" idx="10"/>
          </p:nvPr>
        </p:nvSpPr>
        <p:spPr/>
        <p:txBody>
          <a:bodyPr/>
          <a:lstStyle/>
          <a:p>
            <a:fld id="{F06048FA-06AB-4884-A69B-986B96E68A24}" type="datetime1">
              <a:rPr lang="en-US" smtClean="0"/>
              <a:t>3/3/22</a:t>
            </a:fld>
            <a:endParaRPr lang="en-US"/>
          </a:p>
        </p:txBody>
      </p:sp>
      <p:sp>
        <p:nvSpPr>
          <p:cNvPr id="3" name="Footer Placeholder 2">
            <a:extLst>
              <a:ext uri="{FF2B5EF4-FFF2-40B4-BE49-F238E27FC236}">
                <a16:creationId xmlns:a16="http://schemas.microsoft.com/office/drawing/2014/main" id="{C2FD3783-97BD-F940-9078-2D90B0AC235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47DF0D-C074-D349-8442-B41E8677B03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913352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07EBA-8827-394D-8C15-E5A2C42031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58ACEC-CAAE-5843-8712-C25618608C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063DB2-80D3-5849-BFEC-6F0933E95B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5556A7-83EF-4145-8CBD-2C7D3A578CE7}"/>
              </a:ext>
            </a:extLst>
          </p:cNvPr>
          <p:cNvSpPr>
            <a:spLocks noGrp="1"/>
          </p:cNvSpPr>
          <p:nvPr>
            <p:ph type="dt" sz="half" idx="10"/>
          </p:nvPr>
        </p:nvSpPr>
        <p:spPr/>
        <p:txBody>
          <a:bodyPr/>
          <a:lstStyle/>
          <a:p>
            <a:fld id="{50DB7ABA-0172-4F9C-889D-567164F66BCD}" type="datetime1">
              <a:rPr lang="en-US" smtClean="0"/>
              <a:t>3/3/22</a:t>
            </a:fld>
            <a:endParaRPr lang="en-US"/>
          </a:p>
        </p:txBody>
      </p:sp>
      <p:sp>
        <p:nvSpPr>
          <p:cNvPr id="6" name="Footer Placeholder 5">
            <a:extLst>
              <a:ext uri="{FF2B5EF4-FFF2-40B4-BE49-F238E27FC236}">
                <a16:creationId xmlns:a16="http://schemas.microsoft.com/office/drawing/2014/main" id="{9F57263F-167E-2A40-8F33-BB667757BD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578B96-441A-7C42-9380-D3E148DA6355}"/>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65169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E8D9-C103-DC41-8357-E1F6488646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2436B54-C213-054E-B5E2-33180F5AC0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336DFDE-7298-2147-9A61-77D3A46F93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42E373-BAFB-1E4F-B64C-2D78FD969D7D}"/>
              </a:ext>
            </a:extLst>
          </p:cNvPr>
          <p:cNvSpPr>
            <a:spLocks noGrp="1"/>
          </p:cNvSpPr>
          <p:nvPr>
            <p:ph type="dt" sz="half" idx="10"/>
          </p:nvPr>
        </p:nvSpPr>
        <p:spPr/>
        <p:txBody>
          <a:bodyPr/>
          <a:lstStyle/>
          <a:p>
            <a:fld id="{78AC6A5B-8AE7-4A41-B5A7-9ADC6686DC18}" type="datetime1">
              <a:rPr lang="en-US" smtClean="0"/>
              <a:t>3/3/22</a:t>
            </a:fld>
            <a:endParaRPr lang="en-US"/>
          </a:p>
        </p:txBody>
      </p:sp>
      <p:sp>
        <p:nvSpPr>
          <p:cNvPr id="6" name="Footer Placeholder 5">
            <a:extLst>
              <a:ext uri="{FF2B5EF4-FFF2-40B4-BE49-F238E27FC236}">
                <a16:creationId xmlns:a16="http://schemas.microsoft.com/office/drawing/2014/main" id="{2AE91CDF-70CA-F848-A53D-BA6BC9CD4B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85F2F7-B419-3D46-BF5B-998BFD83147E}"/>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5698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1E4E61-B9FF-E045-B611-629B36B38B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0B7F3-1132-DA45-9CDE-CBF0642DBF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439524-6834-8E49-BB9A-50AB9E38DF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0CF6C-748E-4B7A-BC8B-3011EF78ED13}" type="datetime1">
              <a:rPr lang="en-US" smtClean="0"/>
              <a:pPr/>
              <a:t>3/3/22</a:t>
            </a:fld>
            <a:endParaRPr lang="en-US" dirty="0"/>
          </a:p>
        </p:txBody>
      </p:sp>
      <p:sp>
        <p:nvSpPr>
          <p:cNvPr id="5" name="Footer Placeholder 4">
            <a:extLst>
              <a:ext uri="{FF2B5EF4-FFF2-40B4-BE49-F238E27FC236}">
                <a16:creationId xmlns:a16="http://schemas.microsoft.com/office/drawing/2014/main" id="{D542DCBB-85B6-464D-8F85-053B713236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id="{EE8BC351-838E-1E44-B52F-FD1FBF1B0C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99364527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1G93lz-JK-E"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4T1F1UfXf_8"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5EECB0BF-0E27-4BAB-A1C5-9946BE97B7E8}"/>
              </a:ext>
            </a:extLst>
          </p:cNvPr>
          <p:cNvPicPr>
            <a:picLocks noChangeAspect="1"/>
          </p:cNvPicPr>
          <p:nvPr/>
        </p:nvPicPr>
        <p:blipFill rotWithShape="1">
          <a:blip r:embed="rId3">
            <a:alphaModFix amt="60000"/>
          </a:blip>
          <a:srcRect t="8192" r="-1" b="7533"/>
          <a:stretch/>
        </p:blipFill>
        <p:spPr>
          <a:xfrm>
            <a:off x="3048" y="10"/>
            <a:ext cx="12188952" cy="6856614"/>
          </a:xfrm>
          <a:prstGeom prst="rect">
            <a:avLst/>
          </a:prstGeom>
        </p:spPr>
      </p:pic>
      <p:sp>
        <p:nvSpPr>
          <p:cNvPr id="2" name="Title 1">
            <a:extLst>
              <a:ext uri="{FF2B5EF4-FFF2-40B4-BE49-F238E27FC236}">
                <a16:creationId xmlns:a16="http://schemas.microsoft.com/office/drawing/2014/main" id="{C36349CB-8F38-5C40-809D-93B5C489C8A4}"/>
              </a:ext>
            </a:extLst>
          </p:cNvPr>
          <p:cNvSpPr>
            <a:spLocks noGrp="1"/>
          </p:cNvSpPr>
          <p:nvPr>
            <p:ph type="ctrTitle"/>
          </p:nvPr>
        </p:nvSpPr>
        <p:spPr>
          <a:xfrm>
            <a:off x="996275" y="744909"/>
            <a:ext cx="10190071" cy="3145855"/>
          </a:xfrm>
        </p:spPr>
        <p:txBody>
          <a:bodyPr anchor="b">
            <a:normAutofit/>
          </a:bodyPr>
          <a:lstStyle/>
          <a:p>
            <a:r>
              <a:rPr lang="en-US" sz="5200" dirty="0">
                <a:solidFill>
                  <a:srgbClr val="FFFFFF"/>
                </a:solidFill>
              </a:rPr>
              <a:t>Why does addiction persist over time?  Why is it so hard to overcome? </a:t>
            </a:r>
          </a:p>
        </p:txBody>
      </p:sp>
    </p:spTree>
    <p:extLst>
      <p:ext uri="{BB962C8B-B14F-4D97-AF65-F5344CB8AC3E}">
        <p14:creationId xmlns:p14="http://schemas.microsoft.com/office/powerpoint/2010/main" val="2268434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1A49A0-AE71-A140-BFDD-FA33CD9ABB11}"/>
              </a:ext>
            </a:extLst>
          </p:cNvPr>
          <p:cNvSpPr>
            <a:spLocks noGrp="1"/>
          </p:cNvSpPr>
          <p:nvPr>
            <p:ph type="title"/>
          </p:nvPr>
        </p:nvSpPr>
        <p:spPr>
          <a:xfrm>
            <a:off x="645064" y="525982"/>
            <a:ext cx="4282983" cy="1200361"/>
          </a:xfrm>
        </p:spPr>
        <p:txBody>
          <a:bodyPr vert="horz" lIns="91440" tIns="45720" rIns="91440" bIns="45720" rtlCol="0" anchor="b">
            <a:normAutofit/>
          </a:bodyPr>
          <a:lstStyle/>
          <a:p>
            <a:r>
              <a:rPr lang="en-US" sz="3600" kern="1200">
                <a:solidFill>
                  <a:schemeClr val="tx1"/>
                </a:solidFill>
                <a:latin typeface="+mj-lt"/>
                <a:ea typeface="+mj-ea"/>
                <a:cs typeface="+mj-cs"/>
              </a:rPr>
              <a:t>Dorsal Striatum</a:t>
            </a:r>
          </a:p>
        </p:txBody>
      </p:sp>
      <p:sp>
        <p:nvSpPr>
          <p:cNvPr id="13" name="Rectangle 12">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5D88516-DEDB-9049-B5A4-CF58B12374E1}"/>
              </a:ext>
            </a:extLst>
          </p:cNvPr>
          <p:cNvSpPr>
            <a:spLocks noGrp="1"/>
          </p:cNvSpPr>
          <p:nvPr>
            <p:ph sz="half" idx="1"/>
          </p:nvPr>
        </p:nvSpPr>
        <p:spPr>
          <a:xfrm>
            <a:off x="645066" y="2031101"/>
            <a:ext cx="4282984" cy="3511943"/>
          </a:xfrm>
        </p:spPr>
        <p:txBody>
          <a:bodyPr vert="horz" lIns="91440" tIns="45720" rIns="91440" bIns="45720" rtlCol="0" anchor="ctr">
            <a:normAutofit/>
          </a:bodyPr>
          <a:lstStyle/>
          <a:p>
            <a:pPr marL="0"/>
            <a:r>
              <a:rPr lang="en-US" sz="1800"/>
              <a:t>Compulsive behavior and habit formation</a:t>
            </a:r>
          </a:p>
          <a:p>
            <a:endParaRPr lang="en-US" sz="1800"/>
          </a:p>
          <a:p>
            <a:pPr marL="0"/>
            <a:r>
              <a:rPr lang="en-US" sz="1800"/>
              <a:t>Not concerned with reward, just wants to repeat behavior</a:t>
            </a:r>
          </a:p>
          <a:p>
            <a:endParaRPr lang="en-US" sz="1800"/>
          </a:p>
          <a:p>
            <a:pPr marL="0"/>
            <a:r>
              <a:rPr lang="en-US" sz="1800"/>
              <a:t>Reward-driven becomes compulsive behavior</a:t>
            </a:r>
          </a:p>
          <a:p>
            <a:endParaRPr lang="en-US" sz="1800"/>
          </a:p>
          <a:p>
            <a:pPr marL="0"/>
            <a:r>
              <a:rPr lang="en-US" sz="1800"/>
              <a:t>Desire to chronic compulsivity</a:t>
            </a:r>
          </a:p>
        </p:txBody>
      </p:sp>
      <p:sp>
        <p:nvSpPr>
          <p:cNvPr id="15" name="Rectangle 14">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Diagram&#10;&#10;Description automatically generated">
            <a:extLst>
              <a:ext uri="{FF2B5EF4-FFF2-40B4-BE49-F238E27FC236}">
                <a16:creationId xmlns:a16="http://schemas.microsoft.com/office/drawing/2014/main" id="{E75EE35D-3966-EB46-9123-AAB35E13E8CC}"/>
              </a:ext>
            </a:extLst>
          </p:cNvPr>
          <p:cNvPicPr>
            <a:picLocks noGrp="1" noChangeAspect="1"/>
          </p:cNvPicPr>
          <p:nvPr>
            <p:ph sz="half" idx="2"/>
          </p:nvPr>
        </p:nvPicPr>
        <p:blipFill>
          <a:blip r:embed="rId3"/>
          <a:stretch>
            <a:fillRect/>
          </a:stretch>
        </p:blipFill>
        <p:spPr>
          <a:xfrm>
            <a:off x="5987738" y="1764860"/>
            <a:ext cx="5628018" cy="3095410"/>
          </a:xfrm>
          <a:prstGeom prst="rect">
            <a:avLst/>
          </a:prstGeom>
        </p:spPr>
      </p:pic>
    </p:spTree>
    <p:extLst>
      <p:ext uri="{BB962C8B-B14F-4D97-AF65-F5344CB8AC3E}">
        <p14:creationId xmlns:p14="http://schemas.microsoft.com/office/powerpoint/2010/main" val="2612250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55E7C1-4246-814C-9F39-458539D15EAD}"/>
              </a:ext>
            </a:extLst>
          </p:cNvPr>
          <p:cNvSpPr>
            <a:spLocks noGrp="1"/>
          </p:cNvSpPr>
          <p:nvPr>
            <p:ph type="title"/>
          </p:nvPr>
        </p:nvSpPr>
        <p:spPr>
          <a:xfrm>
            <a:off x="630936" y="639520"/>
            <a:ext cx="3429000" cy="1719072"/>
          </a:xfrm>
        </p:spPr>
        <p:txBody>
          <a:bodyPr vert="horz" lIns="91440" tIns="45720" rIns="91440" bIns="45720" rtlCol="0" anchor="b">
            <a:normAutofit/>
          </a:bodyPr>
          <a:lstStyle/>
          <a:p>
            <a:r>
              <a:rPr lang="en-US" sz="4600" kern="1200">
                <a:solidFill>
                  <a:schemeClr val="tx1"/>
                </a:solidFill>
                <a:latin typeface="+mj-lt"/>
                <a:ea typeface="+mj-ea"/>
                <a:cs typeface="+mj-cs"/>
              </a:rPr>
              <a:t>Orbitofrontal Cortex</a:t>
            </a:r>
          </a:p>
        </p:txBody>
      </p:sp>
      <p:sp>
        <p:nvSpPr>
          <p:cNvPr id="13"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E0212FE-81B8-DC41-A096-3A4A752F6B5C}"/>
              </a:ext>
            </a:extLst>
          </p:cNvPr>
          <p:cNvSpPr>
            <a:spLocks noGrp="1"/>
          </p:cNvSpPr>
          <p:nvPr>
            <p:ph sz="half" idx="1"/>
          </p:nvPr>
        </p:nvSpPr>
        <p:spPr>
          <a:xfrm>
            <a:off x="630936" y="2807208"/>
            <a:ext cx="3429000" cy="3410712"/>
          </a:xfrm>
        </p:spPr>
        <p:txBody>
          <a:bodyPr vert="horz" lIns="91440" tIns="45720" rIns="91440" bIns="45720" rtlCol="0" anchor="t">
            <a:normAutofit/>
          </a:bodyPr>
          <a:lstStyle/>
          <a:p>
            <a:pPr marL="0" lvl="0">
              <a:spcBef>
                <a:spcPts val="600"/>
              </a:spcBef>
            </a:pPr>
            <a:r>
              <a:rPr lang="en-US" sz="2000"/>
              <a:t>Part of PFC that connects to the limbic system.  </a:t>
            </a:r>
          </a:p>
          <a:p>
            <a:pPr marL="0" lvl="0">
              <a:spcBef>
                <a:spcPts val="600"/>
              </a:spcBef>
            </a:pPr>
            <a:endParaRPr lang="en-US" sz="2000"/>
          </a:p>
          <a:p>
            <a:pPr marL="0" lvl="0">
              <a:spcBef>
                <a:spcPts val="600"/>
              </a:spcBef>
            </a:pPr>
            <a:r>
              <a:rPr lang="en-US" sz="2000"/>
              <a:t>“Bridge” btwn emotional limbic system and logical PFC</a:t>
            </a:r>
          </a:p>
          <a:p>
            <a:pPr marL="0" lvl="0">
              <a:spcBef>
                <a:spcPts val="600"/>
              </a:spcBef>
            </a:pPr>
            <a:endParaRPr lang="en-US" sz="2000"/>
          </a:p>
          <a:p>
            <a:pPr marL="0" lvl="0">
              <a:spcBef>
                <a:spcPts val="600"/>
              </a:spcBef>
            </a:pPr>
            <a:r>
              <a:rPr lang="en-US" sz="2000"/>
              <a:t>It judges outcomes of decisions and compares to internal states.  </a:t>
            </a:r>
          </a:p>
        </p:txBody>
      </p:sp>
      <p:pic>
        <p:nvPicPr>
          <p:cNvPr id="6" name="Content Placeholder 5" descr="A pair of underwear&#10;&#10;Description automatically generated with low confidence">
            <a:extLst>
              <a:ext uri="{FF2B5EF4-FFF2-40B4-BE49-F238E27FC236}">
                <a16:creationId xmlns:a16="http://schemas.microsoft.com/office/drawing/2014/main" id="{32C30308-80E5-9B4D-B524-774ED11E9E6A}"/>
              </a:ext>
            </a:extLst>
          </p:cNvPr>
          <p:cNvPicPr>
            <a:picLocks noGrp="1" noChangeAspect="1"/>
          </p:cNvPicPr>
          <p:nvPr>
            <p:ph sz="half" idx="2"/>
          </p:nvPr>
        </p:nvPicPr>
        <p:blipFill>
          <a:blip r:embed="rId3"/>
          <a:stretch>
            <a:fillRect/>
          </a:stretch>
        </p:blipFill>
        <p:spPr>
          <a:xfrm>
            <a:off x="4654296" y="824786"/>
            <a:ext cx="6903720" cy="5208428"/>
          </a:xfrm>
          <a:prstGeom prst="rect">
            <a:avLst/>
          </a:prstGeom>
        </p:spPr>
      </p:pic>
    </p:spTree>
    <p:extLst>
      <p:ext uri="{BB962C8B-B14F-4D97-AF65-F5344CB8AC3E}">
        <p14:creationId xmlns:p14="http://schemas.microsoft.com/office/powerpoint/2010/main" val="1655771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55E7C1-4246-814C-9F39-458539D15EAD}"/>
              </a:ext>
            </a:extLst>
          </p:cNvPr>
          <p:cNvSpPr>
            <a:spLocks noGrp="1"/>
          </p:cNvSpPr>
          <p:nvPr>
            <p:ph type="title"/>
          </p:nvPr>
        </p:nvSpPr>
        <p:spPr>
          <a:xfrm>
            <a:off x="630936" y="640080"/>
            <a:ext cx="4818888" cy="1481328"/>
          </a:xfrm>
        </p:spPr>
        <p:txBody>
          <a:bodyPr vert="horz" lIns="91440" tIns="45720" rIns="91440" bIns="45720" rtlCol="0" anchor="b">
            <a:normAutofit/>
          </a:bodyPr>
          <a:lstStyle/>
          <a:p>
            <a:r>
              <a:rPr lang="en-US" sz="5000" kern="1200">
                <a:solidFill>
                  <a:schemeClr val="tx1"/>
                </a:solidFill>
                <a:latin typeface="+mj-lt"/>
                <a:ea typeface="+mj-ea"/>
                <a:cs typeface="+mj-cs"/>
              </a:rPr>
              <a:t>Orbitofrontal Cortex</a:t>
            </a:r>
          </a:p>
        </p:txBody>
      </p:sp>
      <p:sp>
        <p:nvSpPr>
          <p:cNvPr id="20"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E0212FE-81B8-DC41-A096-3A4A752F6B5C}"/>
              </a:ext>
            </a:extLst>
          </p:cNvPr>
          <p:cNvSpPr>
            <a:spLocks noGrp="1"/>
          </p:cNvSpPr>
          <p:nvPr>
            <p:ph sz="half" idx="1"/>
          </p:nvPr>
        </p:nvSpPr>
        <p:spPr>
          <a:xfrm>
            <a:off x="630936" y="2660904"/>
            <a:ext cx="4818888" cy="3547872"/>
          </a:xfrm>
        </p:spPr>
        <p:txBody>
          <a:bodyPr vert="horz" lIns="91440" tIns="45720" rIns="91440" bIns="45720" rtlCol="0" anchor="t">
            <a:normAutofit/>
          </a:bodyPr>
          <a:lstStyle/>
          <a:p>
            <a:pPr marL="0" lvl="0">
              <a:spcBef>
                <a:spcPts val="600"/>
              </a:spcBef>
            </a:pPr>
            <a:r>
              <a:rPr lang="en-US" sz="1700"/>
              <a:t>Over time in severe addiction the bridge thins, and the person has inability to change behaviors that were once rewarded, even with bad consequences.</a:t>
            </a:r>
          </a:p>
          <a:p>
            <a:pPr marL="0" lvl="0">
              <a:spcBef>
                <a:spcPts val="600"/>
              </a:spcBef>
            </a:pPr>
            <a:endParaRPr lang="en-US" sz="1700"/>
          </a:p>
          <a:p>
            <a:pPr marL="0" lvl="0">
              <a:spcBef>
                <a:spcPts val="600"/>
              </a:spcBef>
            </a:pPr>
            <a:r>
              <a:rPr lang="en-US" sz="1700"/>
              <a:t>Cue that drug is near -&gt; nucleus accumbens drives seeking -&gt; PFC doesn’t stop them</a:t>
            </a:r>
          </a:p>
          <a:p>
            <a:pPr marL="0" lvl="0">
              <a:spcBef>
                <a:spcPts val="600"/>
              </a:spcBef>
            </a:pPr>
            <a:endParaRPr lang="en-US" sz="1700"/>
          </a:p>
          <a:p>
            <a:pPr marL="0" lvl="0">
              <a:spcBef>
                <a:spcPts val="600"/>
              </a:spcBef>
            </a:pPr>
            <a:r>
              <a:rPr lang="en-US" sz="1700"/>
              <a:t>PFC becomes less active and loses volume (20%) due to atrophy</a:t>
            </a:r>
          </a:p>
          <a:p>
            <a:pPr marL="0"/>
            <a:r>
              <a:rPr lang="en-US" sz="1700">
                <a:hlinkClick r:id="rId3"/>
              </a:rPr>
              <a:t>https://www.youtube.com/watch?v=1G93lz-JK-E</a:t>
            </a:r>
            <a:endParaRPr lang="en-US" sz="1700"/>
          </a:p>
        </p:txBody>
      </p:sp>
      <p:pic>
        <p:nvPicPr>
          <p:cNvPr id="6" name="Content Placeholder 5" descr="A pair of underwear&#10;&#10;Description automatically generated with low confidence">
            <a:extLst>
              <a:ext uri="{FF2B5EF4-FFF2-40B4-BE49-F238E27FC236}">
                <a16:creationId xmlns:a16="http://schemas.microsoft.com/office/drawing/2014/main" id="{32C30308-80E5-9B4D-B524-774ED11E9E6A}"/>
              </a:ext>
            </a:extLst>
          </p:cNvPr>
          <p:cNvPicPr>
            <a:picLocks noGrp="1" noChangeAspect="1"/>
          </p:cNvPicPr>
          <p:nvPr>
            <p:ph sz="half" idx="2"/>
          </p:nvPr>
        </p:nvPicPr>
        <p:blipFill>
          <a:blip r:embed="rId4"/>
          <a:stretch>
            <a:fillRect/>
          </a:stretch>
        </p:blipFill>
        <p:spPr>
          <a:xfrm>
            <a:off x="6099048" y="1369774"/>
            <a:ext cx="5458968" cy="4118452"/>
          </a:xfrm>
          <a:prstGeom prst="rect">
            <a:avLst/>
          </a:prstGeom>
        </p:spPr>
      </p:pic>
    </p:spTree>
    <p:extLst>
      <p:ext uri="{BB962C8B-B14F-4D97-AF65-F5344CB8AC3E}">
        <p14:creationId xmlns:p14="http://schemas.microsoft.com/office/powerpoint/2010/main" val="3739358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C4A967-981E-4B46-9B24-2BBFA2553CFD}"/>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Step by Step</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E7BDF4F-3B84-B643-9CAC-026388E0C2AA}"/>
              </a:ext>
            </a:extLst>
          </p:cNvPr>
          <p:cNvSpPr>
            <a:spLocks noGrp="1"/>
          </p:cNvSpPr>
          <p:nvPr>
            <p:ph idx="1"/>
          </p:nvPr>
        </p:nvSpPr>
        <p:spPr>
          <a:xfrm>
            <a:off x="4447308" y="591344"/>
            <a:ext cx="6906491" cy="5585619"/>
          </a:xfrm>
        </p:spPr>
        <p:txBody>
          <a:bodyPr anchor="ctr">
            <a:normAutofit/>
          </a:bodyPr>
          <a:lstStyle/>
          <a:p>
            <a:r>
              <a:rPr lang="en-US" dirty="0"/>
              <a:t>Initial drug use involves </a:t>
            </a:r>
            <a:r>
              <a:rPr lang="en-US" b="1" dirty="0"/>
              <a:t>impulsivity</a:t>
            </a:r>
          </a:p>
          <a:p>
            <a:endParaRPr lang="en-US" dirty="0"/>
          </a:p>
          <a:p>
            <a:r>
              <a:rPr lang="en-US" dirty="0"/>
              <a:t>Experiences </a:t>
            </a:r>
            <a:r>
              <a:rPr lang="en-US" b="1" dirty="0"/>
              <a:t>positive sensation </a:t>
            </a:r>
            <a:r>
              <a:rPr lang="en-US" dirty="0"/>
              <a:t>when using, rewards registered in nucleus </a:t>
            </a:r>
            <a:r>
              <a:rPr lang="en-US" dirty="0" err="1"/>
              <a:t>accumbens</a:t>
            </a:r>
            <a:r>
              <a:rPr lang="en-US" dirty="0"/>
              <a:t> and increase flow of dopamine</a:t>
            </a:r>
          </a:p>
          <a:p>
            <a:endParaRPr lang="en-US" dirty="0"/>
          </a:p>
          <a:p>
            <a:r>
              <a:rPr lang="en-US" dirty="0"/>
              <a:t>Associations due to </a:t>
            </a:r>
            <a:r>
              <a:rPr lang="en-US" b="1" dirty="0"/>
              <a:t>classical conditioning</a:t>
            </a:r>
            <a:r>
              <a:rPr lang="en-US" dirty="0"/>
              <a:t>: future cues release dopamine (VTA to ventral striatum) – Create anticipation and motivation to seek it</a:t>
            </a:r>
          </a:p>
          <a:p>
            <a:endParaRPr lang="en-US" dirty="0"/>
          </a:p>
        </p:txBody>
      </p:sp>
    </p:spTree>
    <p:extLst>
      <p:ext uri="{BB962C8B-B14F-4D97-AF65-F5344CB8AC3E}">
        <p14:creationId xmlns:p14="http://schemas.microsoft.com/office/powerpoint/2010/main" val="1934011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C4A967-981E-4B46-9B24-2BBFA2553CFD}"/>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Step by Step</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E7BDF4F-3B84-B643-9CAC-026388E0C2AA}"/>
              </a:ext>
            </a:extLst>
          </p:cNvPr>
          <p:cNvSpPr>
            <a:spLocks noGrp="1"/>
          </p:cNvSpPr>
          <p:nvPr>
            <p:ph idx="1"/>
          </p:nvPr>
        </p:nvSpPr>
        <p:spPr>
          <a:xfrm>
            <a:off x="4447308" y="591344"/>
            <a:ext cx="6906491" cy="5585619"/>
          </a:xfrm>
        </p:spPr>
        <p:txBody>
          <a:bodyPr anchor="ctr">
            <a:normAutofit fontScale="92500" lnSpcReduction="10000"/>
          </a:bodyPr>
          <a:lstStyle/>
          <a:p>
            <a:r>
              <a:rPr lang="en-US" dirty="0"/>
              <a:t>Reward/reinforcement diminishes with repeated use due to </a:t>
            </a:r>
            <a:r>
              <a:rPr lang="en-US" b="1" dirty="0"/>
              <a:t>tolerance and withdrawal</a:t>
            </a:r>
          </a:p>
          <a:p>
            <a:endParaRPr lang="en-US" dirty="0"/>
          </a:p>
          <a:p>
            <a:r>
              <a:rPr lang="en-US" dirty="0"/>
              <a:t>Focus is now escaping </a:t>
            </a:r>
            <a:r>
              <a:rPr lang="en-US" b="1" dirty="0"/>
              <a:t>negative feelings </a:t>
            </a:r>
            <a:r>
              <a:rPr lang="en-US" dirty="0"/>
              <a:t>produced by the amygdala</a:t>
            </a:r>
          </a:p>
          <a:p>
            <a:endParaRPr lang="en-US" dirty="0"/>
          </a:p>
          <a:p>
            <a:r>
              <a:rPr lang="en-US" dirty="0"/>
              <a:t>Impulsivity shifts to </a:t>
            </a:r>
            <a:r>
              <a:rPr lang="en-US" b="1" dirty="0"/>
              <a:t>compulsivity</a:t>
            </a:r>
            <a:r>
              <a:rPr lang="en-US" dirty="0"/>
              <a:t>: dorsal striatum strengthens drug seeking habits and promotes compulsive use even without rewards</a:t>
            </a:r>
          </a:p>
          <a:p>
            <a:endParaRPr lang="en-US" dirty="0"/>
          </a:p>
          <a:p>
            <a:r>
              <a:rPr lang="en-US" dirty="0"/>
              <a:t>Disruptions in the PFC happen because of thinning of the orbitofrontal cortex, making it </a:t>
            </a:r>
            <a:r>
              <a:rPr lang="en-US" b="1" dirty="0"/>
              <a:t>extremely difficult to stop using </a:t>
            </a:r>
            <a:r>
              <a:rPr lang="en-US" dirty="0"/>
              <a:t>and makes relapse more possible if someone stops using. </a:t>
            </a:r>
          </a:p>
          <a:p>
            <a:endParaRPr lang="en-US" dirty="0"/>
          </a:p>
        </p:txBody>
      </p:sp>
    </p:spTree>
    <p:extLst>
      <p:ext uri="{BB962C8B-B14F-4D97-AF65-F5344CB8AC3E}">
        <p14:creationId xmlns:p14="http://schemas.microsoft.com/office/powerpoint/2010/main" val="1610209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C4A967-981E-4B46-9B24-2BBFA2553CFD}"/>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Step by Step</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E7BDF4F-3B84-B643-9CAC-026388E0C2AA}"/>
              </a:ext>
            </a:extLst>
          </p:cNvPr>
          <p:cNvSpPr>
            <a:spLocks noGrp="1"/>
          </p:cNvSpPr>
          <p:nvPr>
            <p:ph idx="1"/>
          </p:nvPr>
        </p:nvSpPr>
        <p:spPr>
          <a:xfrm>
            <a:off x="4447308" y="591344"/>
            <a:ext cx="6906491" cy="5585619"/>
          </a:xfrm>
        </p:spPr>
        <p:txBody>
          <a:bodyPr anchor="ctr">
            <a:normAutofit/>
          </a:bodyPr>
          <a:lstStyle/>
          <a:p>
            <a:pPr marL="76200" lvl="0" indent="0">
              <a:spcBef>
                <a:spcPts val="0"/>
              </a:spcBef>
              <a:buSzPts val="2400"/>
              <a:buNone/>
            </a:pPr>
            <a:r>
              <a:rPr lang="en" dirty="0"/>
              <a:t>Example:</a:t>
            </a:r>
          </a:p>
          <a:p>
            <a:pPr marL="76200" lvl="0" indent="0">
              <a:spcBef>
                <a:spcPts val="0"/>
              </a:spcBef>
              <a:buNone/>
            </a:pPr>
            <a:r>
              <a:rPr lang="en-US" dirty="0">
                <a:hlinkClick r:id="rId3"/>
              </a:rPr>
              <a:t>https://www.youtube.com/watch?v=4T1F1UfXf_8</a:t>
            </a:r>
            <a:endParaRPr lang="en-US" dirty="0"/>
          </a:p>
        </p:txBody>
      </p:sp>
    </p:spTree>
    <p:extLst>
      <p:ext uri="{BB962C8B-B14F-4D97-AF65-F5344CB8AC3E}">
        <p14:creationId xmlns:p14="http://schemas.microsoft.com/office/powerpoint/2010/main" val="3672212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377C8AC-99C5-2144-88C0-0D4571FD7F45}"/>
              </a:ext>
            </a:extLst>
          </p:cNvPr>
          <p:cNvSpPr>
            <a:spLocks noGrp="1"/>
          </p:cNvSpPr>
          <p:nvPr>
            <p:ph type="title"/>
          </p:nvPr>
        </p:nvSpPr>
        <p:spPr>
          <a:xfrm>
            <a:off x="643467" y="1698171"/>
            <a:ext cx="3962061" cy="4516360"/>
          </a:xfrm>
        </p:spPr>
        <p:txBody>
          <a:bodyPr anchor="ctr">
            <a:normAutofit/>
          </a:bodyPr>
          <a:lstStyle/>
          <a:p>
            <a:r>
              <a:rPr lang="en-US" sz="3600"/>
              <a:t>What we will cover</a:t>
            </a:r>
          </a:p>
        </p:txBody>
      </p:sp>
      <p:sp>
        <p:nvSpPr>
          <p:cNvPr id="11" name="Rectangle 1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EF61A1E3-3CA8-B14E-93EA-00B2A12A2C87}"/>
              </a:ext>
            </a:extLst>
          </p:cNvPr>
          <p:cNvGraphicFramePr>
            <a:graphicFrameLocks noGrp="1"/>
          </p:cNvGraphicFramePr>
          <p:nvPr>
            <p:ph idx="1"/>
          </p:nvPr>
        </p:nvGraphicFramePr>
        <p:xfrm>
          <a:off x="5070475" y="1698625"/>
          <a:ext cx="6478588" cy="4516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80217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igital art of brain">
            <a:extLst>
              <a:ext uri="{FF2B5EF4-FFF2-40B4-BE49-F238E27FC236}">
                <a16:creationId xmlns:a16="http://schemas.microsoft.com/office/drawing/2014/main" id="{17059C98-7D8C-4255-B611-B5DCCCF7A9AD}"/>
              </a:ext>
            </a:extLst>
          </p:cNvPr>
          <p:cNvPicPr>
            <a:picLocks noChangeAspect="1"/>
          </p:cNvPicPr>
          <p:nvPr/>
        </p:nvPicPr>
        <p:blipFill rotWithShape="1">
          <a:blip r:embed="rId3">
            <a:alphaModFix amt="50000"/>
          </a:blip>
          <a:srcRect/>
          <a:stretch/>
        </p:blipFill>
        <p:spPr>
          <a:xfrm>
            <a:off x="20" y="1"/>
            <a:ext cx="12191980" cy="6857999"/>
          </a:xfrm>
          <a:prstGeom prst="rect">
            <a:avLst/>
          </a:prstGeom>
        </p:spPr>
      </p:pic>
      <p:sp>
        <p:nvSpPr>
          <p:cNvPr id="2" name="Title 1">
            <a:extLst>
              <a:ext uri="{FF2B5EF4-FFF2-40B4-BE49-F238E27FC236}">
                <a16:creationId xmlns:a16="http://schemas.microsoft.com/office/drawing/2014/main" id="{F39EF212-9A86-E64F-8381-EC617BAE39BC}"/>
              </a:ext>
            </a:extLst>
          </p:cNvPr>
          <p:cNvSpPr>
            <a:spLocks noGrp="1"/>
          </p:cNvSpPr>
          <p:nvPr>
            <p:ph type="ctrTitle"/>
          </p:nvPr>
        </p:nvSpPr>
        <p:spPr>
          <a:xfrm>
            <a:off x="1524000" y="1122362"/>
            <a:ext cx="9144000" cy="2900518"/>
          </a:xfrm>
        </p:spPr>
        <p:txBody>
          <a:bodyPr>
            <a:normAutofit/>
          </a:bodyPr>
          <a:lstStyle/>
          <a:p>
            <a:r>
              <a:rPr lang="en-US">
                <a:solidFill>
                  <a:srgbClr val="FFFFFF"/>
                </a:solidFill>
              </a:rPr>
              <a:t>Brain Changes</a:t>
            </a:r>
          </a:p>
        </p:txBody>
      </p:sp>
    </p:spTree>
    <p:extLst>
      <p:ext uri="{BB962C8B-B14F-4D97-AF65-F5344CB8AC3E}">
        <p14:creationId xmlns:p14="http://schemas.microsoft.com/office/powerpoint/2010/main" val="130017478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B91C67-2CCE-3E4D-9B07-E0C6A52F2E50}"/>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sz="4800"/>
              <a:t>Brain Regions involved in Addiction</a:t>
            </a:r>
          </a:p>
        </p:txBody>
      </p:sp>
      <p:sp>
        <p:nvSpPr>
          <p:cNvPr id="28" name="Rectangle 27">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8F57ECA-B307-D041-860D-98C1C4588180}"/>
              </a:ext>
            </a:extLst>
          </p:cNvPr>
          <p:cNvSpPr>
            <a:spLocks noGrp="1"/>
          </p:cNvSpPr>
          <p:nvPr>
            <p:ph sz="half" idx="1"/>
          </p:nvPr>
        </p:nvSpPr>
        <p:spPr>
          <a:xfrm>
            <a:off x="793661" y="2599509"/>
            <a:ext cx="4530898" cy="3639450"/>
          </a:xfrm>
        </p:spPr>
        <p:txBody>
          <a:bodyPr vert="horz" lIns="91440" tIns="45720" rIns="91440" bIns="45720" rtlCol="0" anchor="ctr">
            <a:normAutofit/>
          </a:bodyPr>
          <a:lstStyle/>
          <a:p>
            <a:r>
              <a:rPr lang="en-US" sz="2000" dirty="0"/>
              <a:t>Develops back (brainstem area) to front</a:t>
            </a:r>
          </a:p>
          <a:p>
            <a:r>
              <a:rPr lang="en-US" sz="2000" dirty="0"/>
              <a:t>Primitive = </a:t>
            </a:r>
          </a:p>
          <a:p>
            <a:r>
              <a:rPr lang="en-US" sz="2000" dirty="0"/>
              <a:t>Cortex (outermost layer) responsible for planning ahead and inhibition</a:t>
            </a:r>
          </a:p>
        </p:txBody>
      </p:sp>
      <p:pic>
        <p:nvPicPr>
          <p:cNvPr id="6" name="Content Placeholder 5" descr="Diagram&#10;&#10;Description automatically generated">
            <a:extLst>
              <a:ext uri="{FF2B5EF4-FFF2-40B4-BE49-F238E27FC236}">
                <a16:creationId xmlns:a16="http://schemas.microsoft.com/office/drawing/2014/main" id="{8829620A-D461-BE4C-B4C0-C1E50E0277CA}"/>
              </a:ext>
            </a:extLst>
          </p:cNvPr>
          <p:cNvPicPr>
            <a:picLocks noGrp="1" noChangeAspect="1"/>
          </p:cNvPicPr>
          <p:nvPr>
            <p:ph sz="half" idx="2"/>
          </p:nvPr>
        </p:nvPicPr>
        <p:blipFill rotWithShape="1">
          <a:blip r:embed="rId3"/>
          <a:srcRect l="4847" r="2712" b="2"/>
          <a:stretch/>
        </p:blipFill>
        <p:spPr>
          <a:xfrm>
            <a:off x="5911532" y="2484255"/>
            <a:ext cx="5150277" cy="3714244"/>
          </a:xfrm>
          <a:prstGeom prst="rect">
            <a:avLst/>
          </a:prstGeom>
        </p:spPr>
      </p:pic>
      <p:sp>
        <p:nvSpPr>
          <p:cNvPr id="32" name="Rectangle 31">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5980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B91C67-2CCE-3E4D-9B07-E0C6A52F2E50}"/>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sz="4800"/>
              <a:t>Brain Regions involved in Addiction</a:t>
            </a:r>
          </a:p>
        </p:txBody>
      </p:sp>
      <p:sp>
        <p:nvSpPr>
          <p:cNvPr id="28" name="Rectangle 27">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8F57ECA-B307-D041-860D-98C1C4588180}"/>
              </a:ext>
            </a:extLst>
          </p:cNvPr>
          <p:cNvSpPr>
            <a:spLocks noGrp="1"/>
          </p:cNvSpPr>
          <p:nvPr>
            <p:ph sz="half" idx="1"/>
          </p:nvPr>
        </p:nvSpPr>
        <p:spPr>
          <a:xfrm>
            <a:off x="793661" y="2599509"/>
            <a:ext cx="4530898" cy="3639450"/>
          </a:xfrm>
        </p:spPr>
        <p:txBody>
          <a:bodyPr vert="horz" lIns="91440" tIns="45720" rIns="91440" bIns="45720" rtlCol="0" anchor="ctr">
            <a:normAutofit/>
          </a:bodyPr>
          <a:lstStyle/>
          <a:p>
            <a:pPr marL="0" lvl="0" indent="0">
              <a:spcBef>
                <a:spcPts val="600"/>
              </a:spcBef>
              <a:buNone/>
            </a:pPr>
            <a:r>
              <a:rPr lang="en-US" sz="2000" dirty="0"/>
              <a:t>Limbic system: </a:t>
            </a:r>
          </a:p>
          <a:p>
            <a:pPr marL="0" lvl="0" indent="0">
              <a:spcBef>
                <a:spcPts val="600"/>
              </a:spcBef>
              <a:buNone/>
            </a:pPr>
            <a:r>
              <a:rPr lang="en-US" sz="2000" dirty="0"/>
              <a:t>Emotions, memory, and arousal.</a:t>
            </a:r>
          </a:p>
          <a:p>
            <a:pPr marL="0" lvl="0" indent="0">
              <a:spcBef>
                <a:spcPts val="600"/>
              </a:spcBef>
              <a:buNone/>
            </a:pPr>
            <a:r>
              <a:rPr lang="en-US" sz="2000" dirty="0"/>
              <a:t>Ventral Tegmental Area (VTA): midbrain</a:t>
            </a:r>
          </a:p>
          <a:p>
            <a:pPr marL="457200" lvl="1" indent="0">
              <a:spcBef>
                <a:spcPts val="600"/>
              </a:spcBef>
              <a:buNone/>
            </a:pPr>
            <a:r>
              <a:rPr lang="en-US" sz="2000" dirty="0"/>
              <a:t>Excitation and motivation</a:t>
            </a:r>
          </a:p>
        </p:txBody>
      </p:sp>
      <p:pic>
        <p:nvPicPr>
          <p:cNvPr id="6" name="Content Placeholder 5" descr="Diagram&#10;&#10;Description automatically generated">
            <a:extLst>
              <a:ext uri="{FF2B5EF4-FFF2-40B4-BE49-F238E27FC236}">
                <a16:creationId xmlns:a16="http://schemas.microsoft.com/office/drawing/2014/main" id="{8829620A-D461-BE4C-B4C0-C1E50E0277CA}"/>
              </a:ext>
            </a:extLst>
          </p:cNvPr>
          <p:cNvPicPr>
            <a:picLocks noGrp="1" noChangeAspect="1"/>
          </p:cNvPicPr>
          <p:nvPr>
            <p:ph sz="half" idx="2"/>
          </p:nvPr>
        </p:nvPicPr>
        <p:blipFill rotWithShape="1">
          <a:blip r:embed="rId3"/>
          <a:srcRect l="4847" r="2712" b="2"/>
          <a:stretch/>
        </p:blipFill>
        <p:spPr>
          <a:xfrm>
            <a:off x="5911532" y="2484255"/>
            <a:ext cx="5150277" cy="3714244"/>
          </a:xfrm>
          <a:prstGeom prst="rect">
            <a:avLst/>
          </a:prstGeom>
        </p:spPr>
      </p:pic>
      <p:sp>
        <p:nvSpPr>
          <p:cNvPr id="32" name="Rectangle 31">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1247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B91C67-2CCE-3E4D-9B07-E0C6A52F2E50}"/>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sz="4800"/>
              <a:t>Brain Regions involved in Addiction</a:t>
            </a:r>
          </a:p>
        </p:txBody>
      </p:sp>
      <p:sp>
        <p:nvSpPr>
          <p:cNvPr id="28" name="Rectangle 27">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8F57ECA-B307-D041-860D-98C1C4588180}"/>
              </a:ext>
            </a:extLst>
          </p:cNvPr>
          <p:cNvSpPr>
            <a:spLocks noGrp="1"/>
          </p:cNvSpPr>
          <p:nvPr>
            <p:ph sz="half" idx="1"/>
          </p:nvPr>
        </p:nvSpPr>
        <p:spPr>
          <a:xfrm>
            <a:off x="793661" y="2599509"/>
            <a:ext cx="4530898" cy="3639450"/>
          </a:xfrm>
        </p:spPr>
        <p:txBody>
          <a:bodyPr vert="horz" lIns="91440" tIns="45720" rIns="91440" bIns="45720" rtlCol="0" anchor="ctr">
            <a:normAutofit/>
          </a:bodyPr>
          <a:lstStyle/>
          <a:p>
            <a:pPr marL="0" lvl="0" indent="0">
              <a:spcBef>
                <a:spcPts val="600"/>
              </a:spcBef>
              <a:buNone/>
            </a:pPr>
            <a:r>
              <a:rPr lang="en-US" sz="2000" dirty="0"/>
              <a:t>Limbic system brain structures: </a:t>
            </a:r>
          </a:p>
          <a:p>
            <a:pPr marL="457200" lvl="1" indent="0">
              <a:spcBef>
                <a:spcPts val="600"/>
              </a:spcBef>
              <a:buNone/>
            </a:pPr>
            <a:r>
              <a:rPr lang="en-US" sz="2000" dirty="0"/>
              <a:t>Ventral striatum (</a:t>
            </a:r>
            <a:r>
              <a:rPr lang="en-US" sz="2000" dirty="0" err="1"/>
              <a:t>accumbens</a:t>
            </a:r>
            <a:r>
              <a:rPr lang="en-US" sz="2000" dirty="0"/>
              <a:t>): motivation and desire</a:t>
            </a:r>
          </a:p>
          <a:p>
            <a:pPr marL="457200" lvl="1" indent="0">
              <a:spcBef>
                <a:spcPts val="600"/>
              </a:spcBef>
              <a:buNone/>
            </a:pPr>
            <a:r>
              <a:rPr lang="en-US" sz="2000" dirty="0"/>
              <a:t>Dorsal striatum: habit formation and compulsion.</a:t>
            </a:r>
          </a:p>
          <a:p>
            <a:pPr marL="457200" lvl="1" indent="0">
              <a:spcBef>
                <a:spcPts val="600"/>
              </a:spcBef>
              <a:buNone/>
            </a:pPr>
            <a:r>
              <a:rPr lang="en-US" sz="2000" dirty="0"/>
              <a:t>Amygdala: emotions (anxiety, irritability, etc.)</a:t>
            </a:r>
          </a:p>
        </p:txBody>
      </p:sp>
      <p:pic>
        <p:nvPicPr>
          <p:cNvPr id="6" name="Content Placeholder 5" descr="Diagram&#10;&#10;Description automatically generated">
            <a:extLst>
              <a:ext uri="{FF2B5EF4-FFF2-40B4-BE49-F238E27FC236}">
                <a16:creationId xmlns:a16="http://schemas.microsoft.com/office/drawing/2014/main" id="{8829620A-D461-BE4C-B4C0-C1E50E0277CA}"/>
              </a:ext>
            </a:extLst>
          </p:cNvPr>
          <p:cNvPicPr>
            <a:picLocks noGrp="1" noChangeAspect="1"/>
          </p:cNvPicPr>
          <p:nvPr>
            <p:ph sz="half" idx="2"/>
          </p:nvPr>
        </p:nvPicPr>
        <p:blipFill rotWithShape="1">
          <a:blip r:embed="rId3"/>
          <a:srcRect l="4847" r="2712" b="2"/>
          <a:stretch/>
        </p:blipFill>
        <p:spPr>
          <a:xfrm>
            <a:off x="5911532" y="2484255"/>
            <a:ext cx="5150277" cy="3714244"/>
          </a:xfrm>
          <a:prstGeom prst="rect">
            <a:avLst/>
          </a:prstGeom>
        </p:spPr>
      </p:pic>
      <p:sp>
        <p:nvSpPr>
          <p:cNvPr id="32" name="Rectangle 31">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850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B91C67-2CCE-3E4D-9B07-E0C6A52F2E50}"/>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sz="4800"/>
              <a:t>Brain Regions involved in Addiction</a:t>
            </a:r>
          </a:p>
        </p:txBody>
      </p:sp>
      <p:sp>
        <p:nvSpPr>
          <p:cNvPr id="28" name="Rectangle 27">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8F57ECA-B307-D041-860D-98C1C4588180}"/>
              </a:ext>
            </a:extLst>
          </p:cNvPr>
          <p:cNvSpPr>
            <a:spLocks noGrp="1"/>
          </p:cNvSpPr>
          <p:nvPr>
            <p:ph sz="half" idx="1"/>
          </p:nvPr>
        </p:nvSpPr>
        <p:spPr>
          <a:xfrm>
            <a:off x="793661" y="2599509"/>
            <a:ext cx="4530898" cy="3639450"/>
          </a:xfrm>
        </p:spPr>
        <p:txBody>
          <a:bodyPr vert="horz" lIns="91440" tIns="45720" rIns="91440" bIns="45720" rtlCol="0" anchor="ctr">
            <a:normAutofit/>
          </a:bodyPr>
          <a:lstStyle/>
          <a:p>
            <a:pPr marL="0" lvl="0" indent="0">
              <a:spcBef>
                <a:spcPts val="600"/>
              </a:spcBef>
              <a:buNone/>
            </a:pPr>
            <a:r>
              <a:rPr lang="en-US" sz="2000" dirty="0"/>
              <a:t>Prefrontal cortex: top of limbic system</a:t>
            </a:r>
          </a:p>
          <a:p>
            <a:pPr marL="457200" lvl="1" indent="0">
              <a:spcBef>
                <a:spcPts val="600"/>
              </a:spcBef>
              <a:buNone/>
            </a:pPr>
            <a:r>
              <a:rPr lang="en-US" sz="2000" dirty="0"/>
              <a:t>More sophisticated: makes decisions, prioritizes tasks, evaluates consequences, and regulates impulses.</a:t>
            </a:r>
          </a:p>
        </p:txBody>
      </p:sp>
      <p:pic>
        <p:nvPicPr>
          <p:cNvPr id="6" name="Content Placeholder 5" descr="Diagram&#10;&#10;Description automatically generated">
            <a:extLst>
              <a:ext uri="{FF2B5EF4-FFF2-40B4-BE49-F238E27FC236}">
                <a16:creationId xmlns:a16="http://schemas.microsoft.com/office/drawing/2014/main" id="{8829620A-D461-BE4C-B4C0-C1E50E0277CA}"/>
              </a:ext>
            </a:extLst>
          </p:cNvPr>
          <p:cNvPicPr>
            <a:picLocks noGrp="1" noChangeAspect="1"/>
          </p:cNvPicPr>
          <p:nvPr>
            <p:ph sz="half" idx="2"/>
          </p:nvPr>
        </p:nvPicPr>
        <p:blipFill rotWithShape="1">
          <a:blip r:embed="rId3"/>
          <a:srcRect l="4847" r="2712" b="2"/>
          <a:stretch/>
        </p:blipFill>
        <p:spPr>
          <a:xfrm>
            <a:off x="5911532" y="2484255"/>
            <a:ext cx="5150277" cy="3714244"/>
          </a:xfrm>
          <a:prstGeom prst="rect">
            <a:avLst/>
          </a:prstGeom>
        </p:spPr>
      </p:pic>
      <p:sp>
        <p:nvSpPr>
          <p:cNvPr id="32" name="Rectangle 31">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8890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AAE94E3-A7DB-4868-B1E3-E49703488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01913D-BF81-DB42-B948-3DC174A738EE}"/>
              </a:ext>
            </a:extLst>
          </p:cNvPr>
          <p:cNvSpPr>
            <a:spLocks noGrp="1"/>
          </p:cNvSpPr>
          <p:nvPr>
            <p:ph type="title"/>
          </p:nvPr>
        </p:nvSpPr>
        <p:spPr>
          <a:xfrm>
            <a:off x="589560" y="856180"/>
            <a:ext cx="5279408" cy="1128068"/>
          </a:xfrm>
        </p:spPr>
        <p:txBody>
          <a:bodyPr vert="horz" lIns="91440" tIns="45720" rIns="91440" bIns="45720" rtlCol="0" anchor="ctr">
            <a:normAutofit/>
          </a:bodyPr>
          <a:lstStyle/>
          <a:p>
            <a:r>
              <a:rPr lang="en-US" sz="4000"/>
              <a:t>The Reward Pathway</a:t>
            </a:r>
          </a:p>
        </p:txBody>
      </p:sp>
      <p:grpSp>
        <p:nvGrpSpPr>
          <p:cNvPr id="15" name="Group 14">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6" name="Rectangle 15">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123821"/>
            <a:ext cx="4975066"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98C160C-332D-6C45-8D94-1C123BD51633}"/>
              </a:ext>
            </a:extLst>
          </p:cNvPr>
          <p:cNvSpPr>
            <a:spLocks noGrp="1"/>
          </p:cNvSpPr>
          <p:nvPr>
            <p:ph sz="half" idx="1"/>
          </p:nvPr>
        </p:nvSpPr>
        <p:spPr>
          <a:xfrm>
            <a:off x="590719" y="2330505"/>
            <a:ext cx="5278066" cy="3979585"/>
          </a:xfrm>
        </p:spPr>
        <p:txBody>
          <a:bodyPr vert="horz" lIns="91440" tIns="45720" rIns="91440" bIns="45720" rtlCol="0" anchor="ctr">
            <a:normAutofit/>
          </a:bodyPr>
          <a:lstStyle/>
          <a:p>
            <a:pPr marL="0"/>
            <a:r>
              <a:rPr lang="en-US" sz="2000" dirty="0"/>
              <a:t>Unexpected, robust reward -&gt;</a:t>
            </a:r>
          </a:p>
          <a:p>
            <a:pPr marL="0"/>
            <a:r>
              <a:rPr lang="en-US" sz="2000" dirty="0"/>
              <a:t>VTA sends dopamine to the nucleus accumbens</a:t>
            </a:r>
          </a:p>
          <a:p>
            <a:endParaRPr lang="en-US" sz="2000" dirty="0"/>
          </a:p>
        </p:txBody>
      </p:sp>
      <p:sp>
        <p:nvSpPr>
          <p:cNvPr id="21" name="Rectangle 20">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7447"/>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Diagram&#10;&#10;Description automatically generated">
            <a:extLst>
              <a:ext uri="{FF2B5EF4-FFF2-40B4-BE49-F238E27FC236}">
                <a16:creationId xmlns:a16="http://schemas.microsoft.com/office/drawing/2014/main" id="{6E5924CC-2A8E-0649-8F81-C34FEF5947D8}"/>
              </a:ext>
            </a:extLst>
          </p:cNvPr>
          <p:cNvPicPr>
            <a:picLocks noGrp="1" noChangeAspect="1"/>
          </p:cNvPicPr>
          <p:nvPr>
            <p:ph sz="half" idx="2"/>
          </p:nvPr>
        </p:nvPicPr>
        <p:blipFill>
          <a:blip r:embed="rId3"/>
          <a:stretch>
            <a:fillRect/>
          </a:stretch>
        </p:blipFill>
        <p:spPr>
          <a:xfrm>
            <a:off x="7311684" y="581892"/>
            <a:ext cx="3940910" cy="2518756"/>
          </a:xfrm>
          <a:prstGeom prst="rect">
            <a:avLst/>
          </a:prstGeom>
        </p:spPr>
      </p:pic>
      <p:sp>
        <p:nvSpPr>
          <p:cNvPr id="25" name="Rectangle 24">
            <a:extLst>
              <a:ext uri="{FF2B5EF4-FFF2-40B4-BE49-F238E27FC236}">
                <a16:creationId xmlns:a16="http://schemas.microsoft.com/office/drawing/2014/main" id="{8CB5D2D7-DF65-4E86-BFBA-FFB9B5ACE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05479"/>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frog swimming in water&#10;&#10;Description automatically generated with medium confidence">
            <a:extLst>
              <a:ext uri="{FF2B5EF4-FFF2-40B4-BE49-F238E27FC236}">
                <a16:creationId xmlns:a16="http://schemas.microsoft.com/office/drawing/2014/main" id="{B53DC2B6-9335-3944-8699-5356666E9DAA}"/>
              </a:ext>
            </a:extLst>
          </p:cNvPr>
          <p:cNvPicPr>
            <a:picLocks noChangeAspect="1"/>
          </p:cNvPicPr>
          <p:nvPr/>
        </p:nvPicPr>
        <p:blipFill>
          <a:blip r:embed="rId4"/>
          <a:stretch>
            <a:fillRect/>
          </a:stretch>
        </p:blipFill>
        <p:spPr>
          <a:xfrm>
            <a:off x="7387798" y="3707894"/>
            <a:ext cx="3786818" cy="2518756"/>
          </a:xfrm>
          <a:prstGeom prst="rect">
            <a:avLst/>
          </a:prstGeom>
        </p:spPr>
      </p:pic>
    </p:spTree>
    <p:extLst>
      <p:ext uri="{BB962C8B-B14F-4D97-AF65-F5344CB8AC3E}">
        <p14:creationId xmlns:p14="http://schemas.microsoft.com/office/powerpoint/2010/main" val="4063736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63F949-A38A-6E4E-ABAF-8ED43F040FA5}"/>
              </a:ext>
            </a:extLst>
          </p:cNvPr>
          <p:cNvSpPr>
            <a:spLocks noGrp="1"/>
          </p:cNvSpPr>
          <p:nvPr>
            <p:ph type="title"/>
          </p:nvPr>
        </p:nvSpPr>
        <p:spPr>
          <a:xfrm>
            <a:off x="630936" y="639520"/>
            <a:ext cx="3429000" cy="1719072"/>
          </a:xfrm>
        </p:spPr>
        <p:txBody>
          <a:bodyPr vert="horz" lIns="91440" tIns="45720" rIns="91440" bIns="45720" rtlCol="0" anchor="b">
            <a:normAutofit/>
          </a:bodyPr>
          <a:lstStyle/>
          <a:p>
            <a:r>
              <a:rPr lang="en-US" sz="5400" kern="1200">
                <a:solidFill>
                  <a:schemeClr val="tx1"/>
                </a:solidFill>
                <a:latin typeface="+mj-lt"/>
                <a:ea typeface="+mj-ea"/>
                <a:cs typeface="+mj-cs"/>
              </a:rPr>
              <a:t>Ventral Striatum</a:t>
            </a:r>
          </a:p>
        </p:txBody>
      </p:sp>
      <p:sp>
        <p:nvSpPr>
          <p:cNvPr id="13"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FA68ECF-6FFE-7249-AB20-289CC2160A06}"/>
              </a:ext>
            </a:extLst>
          </p:cNvPr>
          <p:cNvSpPr>
            <a:spLocks noGrp="1"/>
          </p:cNvSpPr>
          <p:nvPr>
            <p:ph sz="half" idx="1"/>
          </p:nvPr>
        </p:nvSpPr>
        <p:spPr>
          <a:xfrm>
            <a:off x="630936" y="2807208"/>
            <a:ext cx="3429000" cy="3410712"/>
          </a:xfrm>
        </p:spPr>
        <p:txBody>
          <a:bodyPr vert="horz" lIns="91440" tIns="45720" rIns="91440" bIns="45720" rtlCol="0" anchor="t">
            <a:normAutofit/>
          </a:bodyPr>
          <a:lstStyle/>
          <a:p>
            <a:pPr marL="0"/>
            <a:r>
              <a:rPr lang="en-US" sz="2200"/>
              <a:t>Desire, anticipation, cravings, &amp; motivation</a:t>
            </a:r>
          </a:p>
          <a:p>
            <a:endParaRPr lang="en-US" sz="2200"/>
          </a:p>
          <a:p>
            <a:pPr marL="0"/>
            <a:r>
              <a:rPr lang="en-US" sz="2200"/>
              <a:t>Past pleasure -&gt; present desire</a:t>
            </a:r>
          </a:p>
          <a:p>
            <a:endParaRPr lang="en-US" sz="2200"/>
          </a:p>
          <a:p>
            <a:pPr marL="0"/>
            <a:r>
              <a:rPr lang="en-US" sz="2200"/>
              <a:t>Receives signal and motivates attention and behavior to get the reward.</a:t>
            </a:r>
          </a:p>
        </p:txBody>
      </p:sp>
      <p:pic>
        <p:nvPicPr>
          <p:cNvPr id="6" name="Content Placeholder 5" descr="Diagram&#10;&#10;Description automatically generated">
            <a:extLst>
              <a:ext uri="{FF2B5EF4-FFF2-40B4-BE49-F238E27FC236}">
                <a16:creationId xmlns:a16="http://schemas.microsoft.com/office/drawing/2014/main" id="{0F34F7E6-5ACE-E840-95FE-959F398882FB}"/>
              </a:ext>
            </a:extLst>
          </p:cNvPr>
          <p:cNvPicPr>
            <a:picLocks noGrp="1" noChangeAspect="1"/>
          </p:cNvPicPr>
          <p:nvPr>
            <p:ph sz="half" idx="2"/>
          </p:nvPr>
        </p:nvPicPr>
        <p:blipFill>
          <a:blip r:embed="rId3"/>
          <a:stretch>
            <a:fillRect/>
          </a:stretch>
        </p:blipFill>
        <p:spPr>
          <a:xfrm>
            <a:off x="4654296" y="1530477"/>
            <a:ext cx="6903720" cy="3797046"/>
          </a:xfrm>
          <a:prstGeom prst="rect">
            <a:avLst/>
          </a:prstGeom>
        </p:spPr>
      </p:pic>
    </p:spTree>
    <p:extLst>
      <p:ext uri="{BB962C8B-B14F-4D97-AF65-F5344CB8AC3E}">
        <p14:creationId xmlns:p14="http://schemas.microsoft.com/office/powerpoint/2010/main" val="30558698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10953</TotalTime>
  <Words>543</Words>
  <Application>Microsoft Macintosh PowerPoint</Application>
  <PresentationFormat>Widescreen</PresentationFormat>
  <Paragraphs>91</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Why does addiction persist over time?  Why is it so hard to overcome? </vt:lpstr>
      <vt:lpstr>What we will cover</vt:lpstr>
      <vt:lpstr>Brain Changes</vt:lpstr>
      <vt:lpstr>Brain Regions involved in Addiction</vt:lpstr>
      <vt:lpstr>Brain Regions involved in Addiction</vt:lpstr>
      <vt:lpstr>Brain Regions involved in Addiction</vt:lpstr>
      <vt:lpstr>Brain Regions involved in Addiction</vt:lpstr>
      <vt:lpstr>The Reward Pathway</vt:lpstr>
      <vt:lpstr>Ventral Striatum</vt:lpstr>
      <vt:lpstr>Dorsal Striatum</vt:lpstr>
      <vt:lpstr>Orbitofrontal Cortex</vt:lpstr>
      <vt:lpstr>Orbitofrontal Cortex</vt:lpstr>
      <vt:lpstr>Step by Step</vt:lpstr>
      <vt:lpstr>Step by Step</vt:lpstr>
      <vt:lpstr>Step by Step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does addiction persist over time?  Why is it so hard to overcome?</dc:title>
  <dc:creator>Candice Reel</dc:creator>
  <cp:lastModifiedBy>Dominic Salvucci</cp:lastModifiedBy>
  <cp:revision>11</cp:revision>
  <cp:lastPrinted>2022-03-02T22:25:40Z</cp:lastPrinted>
  <dcterms:created xsi:type="dcterms:W3CDTF">2022-02-19T16:31:42Z</dcterms:created>
  <dcterms:modified xsi:type="dcterms:W3CDTF">2022-03-03T20:38:19Z</dcterms:modified>
</cp:coreProperties>
</file>