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7"/>
    <p:restoredTop sz="48035"/>
  </p:normalViewPr>
  <p:slideViewPr>
    <p:cSldViewPr snapToGrid="0" snapToObjects="1">
      <p:cViewPr varScale="1">
        <p:scale>
          <a:sx n="49" d="100"/>
          <a:sy n="49" d="100"/>
        </p:scale>
        <p:origin x="28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D5A1AF-ED66-7F43-83EB-B74D6008317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8CE7F0-DC57-2448-AFCC-1EBC9DF7D84C}">
      <dgm:prSet phldrT="[Text]"/>
      <dgm:spPr/>
      <dgm:t>
        <a:bodyPr/>
        <a:lstStyle/>
        <a:p>
          <a:r>
            <a:rPr lang="en-US" dirty="0"/>
            <a:t>Reinforcement</a:t>
          </a:r>
        </a:p>
      </dgm:t>
    </dgm:pt>
    <dgm:pt modelId="{303FB9EF-DDE3-CA49-B05B-287FF1F06D30}" type="parTrans" cxnId="{84EA3E31-67B2-1645-9FC9-F9ED93DFB8F9}">
      <dgm:prSet/>
      <dgm:spPr/>
      <dgm:t>
        <a:bodyPr/>
        <a:lstStyle/>
        <a:p>
          <a:endParaRPr lang="en-US"/>
        </a:p>
      </dgm:t>
    </dgm:pt>
    <dgm:pt modelId="{B6D80764-8F5B-DA42-B886-01AE128D5430}" type="sibTrans" cxnId="{84EA3E31-67B2-1645-9FC9-F9ED93DFB8F9}">
      <dgm:prSet/>
      <dgm:spPr/>
      <dgm:t>
        <a:bodyPr/>
        <a:lstStyle/>
        <a:p>
          <a:endParaRPr lang="en-US"/>
        </a:p>
      </dgm:t>
    </dgm:pt>
    <dgm:pt modelId="{D6B6E973-C21F-2F43-AF9F-7566560D930A}">
      <dgm:prSet phldrT="[Text]"/>
      <dgm:spPr/>
      <dgm:t>
        <a:bodyPr/>
        <a:lstStyle/>
        <a:p>
          <a:r>
            <a:rPr lang="en-US" dirty="0"/>
            <a:t>Cravings</a:t>
          </a:r>
        </a:p>
      </dgm:t>
    </dgm:pt>
    <dgm:pt modelId="{EA4A350B-FFFD-6F4F-973D-62C264107050}" type="parTrans" cxnId="{94C684A6-46E8-C445-BE5B-492E1A064DFD}">
      <dgm:prSet/>
      <dgm:spPr/>
      <dgm:t>
        <a:bodyPr/>
        <a:lstStyle/>
        <a:p>
          <a:endParaRPr lang="en-US"/>
        </a:p>
      </dgm:t>
    </dgm:pt>
    <dgm:pt modelId="{CF6EDA10-A9F0-6346-8E10-0DE405864DFB}" type="sibTrans" cxnId="{94C684A6-46E8-C445-BE5B-492E1A064DFD}">
      <dgm:prSet/>
      <dgm:spPr/>
      <dgm:t>
        <a:bodyPr/>
        <a:lstStyle/>
        <a:p>
          <a:endParaRPr lang="en-US"/>
        </a:p>
      </dgm:t>
    </dgm:pt>
    <dgm:pt modelId="{7D7D3B86-B737-6B48-A5E7-A04337EDCD6F}">
      <dgm:prSet phldrT="[Text]"/>
      <dgm:spPr/>
      <dgm:t>
        <a:bodyPr/>
        <a:lstStyle/>
        <a:p>
          <a:r>
            <a:rPr lang="en-US" dirty="0"/>
            <a:t>Brain Changes</a:t>
          </a:r>
        </a:p>
      </dgm:t>
    </dgm:pt>
    <dgm:pt modelId="{7D43282D-E30D-7D40-8DA0-B4AF3E2814BB}" type="parTrans" cxnId="{B09FD942-8D86-C744-9934-854C699BC14E}">
      <dgm:prSet/>
      <dgm:spPr/>
      <dgm:t>
        <a:bodyPr/>
        <a:lstStyle/>
        <a:p>
          <a:endParaRPr lang="en-US"/>
        </a:p>
      </dgm:t>
    </dgm:pt>
    <dgm:pt modelId="{2F63C682-CA3E-7A44-91BA-59475DD1C455}" type="sibTrans" cxnId="{B09FD942-8D86-C744-9934-854C699BC14E}">
      <dgm:prSet/>
      <dgm:spPr/>
      <dgm:t>
        <a:bodyPr/>
        <a:lstStyle/>
        <a:p>
          <a:endParaRPr lang="en-US"/>
        </a:p>
      </dgm:t>
    </dgm:pt>
    <dgm:pt modelId="{370EC10D-5256-674B-8969-471CDA9B3929}">
      <dgm:prSet phldrT="[Text]"/>
      <dgm:spPr/>
      <dgm:t>
        <a:bodyPr/>
        <a:lstStyle/>
        <a:p>
          <a:r>
            <a:rPr lang="en-US" dirty="0"/>
            <a:t>Tolerance &amp; Withdrawal</a:t>
          </a:r>
        </a:p>
      </dgm:t>
    </dgm:pt>
    <dgm:pt modelId="{A33B7D99-0DFD-D849-8EE2-10290D55EC16}" type="parTrans" cxnId="{6BFB8F29-7BFA-D047-940F-8D72E1A3AB82}">
      <dgm:prSet/>
      <dgm:spPr/>
      <dgm:t>
        <a:bodyPr/>
        <a:lstStyle/>
        <a:p>
          <a:endParaRPr lang="en-US"/>
        </a:p>
      </dgm:t>
    </dgm:pt>
    <dgm:pt modelId="{64441E09-0FB6-3B42-BAAC-BD819D5E00B7}" type="sibTrans" cxnId="{6BFB8F29-7BFA-D047-940F-8D72E1A3AB82}">
      <dgm:prSet/>
      <dgm:spPr/>
      <dgm:t>
        <a:bodyPr/>
        <a:lstStyle/>
        <a:p>
          <a:endParaRPr lang="en-US"/>
        </a:p>
      </dgm:t>
    </dgm:pt>
    <dgm:pt modelId="{D77A30E8-E4FF-734C-958C-6900E059144E}">
      <dgm:prSet phldrT="[Text]"/>
      <dgm:spPr/>
      <dgm:t>
        <a:bodyPr/>
        <a:lstStyle/>
        <a:p>
          <a:r>
            <a:rPr lang="en-US" dirty="0"/>
            <a:t>Motives, Expectancies, etc.</a:t>
          </a:r>
        </a:p>
      </dgm:t>
    </dgm:pt>
    <dgm:pt modelId="{65EE8EAD-A912-6B4D-AF20-5C902F6B000A}" type="parTrans" cxnId="{6343C6D8-451E-E84C-8462-2EC357C21C2A}">
      <dgm:prSet/>
      <dgm:spPr/>
      <dgm:t>
        <a:bodyPr/>
        <a:lstStyle/>
        <a:p>
          <a:endParaRPr lang="en-US"/>
        </a:p>
      </dgm:t>
    </dgm:pt>
    <dgm:pt modelId="{B315D4A8-37E4-FA4A-A8DD-904459702162}" type="sibTrans" cxnId="{6343C6D8-451E-E84C-8462-2EC357C21C2A}">
      <dgm:prSet/>
      <dgm:spPr/>
      <dgm:t>
        <a:bodyPr/>
        <a:lstStyle/>
        <a:p>
          <a:endParaRPr lang="en-US"/>
        </a:p>
      </dgm:t>
    </dgm:pt>
    <dgm:pt modelId="{0F2D3AB7-898C-3243-8A98-254E77B2965C}">
      <dgm:prSet/>
      <dgm:spPr/>
      <dgm:t>
        <a:bodyPr/>
        <a:lstStyle/>
        <a:p>
          <a:r>
            <a:rPr lang="en-US" dirty="0"/>
            <a:t>Peers, Family, &amp; Culture</a:t>
          </a:r>
        </a:p>
      </dgm:t>
    </dgm:pt>
    <dgm:pt modelId="{A7D67029-D508-6042-AE77-4BFA79C5EB46}" type="parTrans" cxnId="{5B8F29A9-5702-694C-B9AE-0C2E52F1D127}">
      <dgm:prSet/>
      <dgm:spPr/>
      <dgm:t>
        <a:bodyPr/>
        <a:lstStyle/>
        <a:p>
          <a:endParaRPr lang="en-US"/>
        </a:p>
      </dgm:t>
    </dgm:pt>
    <dgm:pt modelId="{9A540551-E559-3B49-9BB6-449140605B55}" type="sibTrans" cxnId="{5B8F29A9-5702-694C-B9AE-0C2E52F1D127}">
      <dgm:prSet/>
      <dgm:spPr/>
      <dgm:t>
        <a:bodyPr/>
        <a:lstStyle/>
        <a:p>
          <a:endParaRPr lang="en-US"/>
        </a:p>
      </dgm:t>
    </dgm:pt>
    <dgm:pt modelId="{98A87446-FB2C-B748-A261-6E47ED8C996E}" type="pres">
      <dgm:prSet presAssocID="{59D5A1AF-ED66-7F43-83EB-B74D60083176}" presName="linear" presStyleCnt="0">
        <dgm:presLayoutVars>
          <dgm:animLvl val="lvl"/>
          <dgm:resizeHandles val="exact"/>
        </dgm:presLayoutVars>
      </dgm:prSet>
      <dgm:spPr/>
    </dgm:pt>
    <dgm:pt modelId="{E7E4CD30-1BA3-934E-A1D5-6FCB8179A7A7}" type="pres">
      <dgm:prSet presAssocID="{828CE7F0-DC57-2448-AFCC-1EBC9DF7D84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413AF45-9CA1-D342-ACA1-AA059E10147A}" type="pres">
      <dgm:prSet presAssocID="{B6D80764-8F5B-DA42-B886-01AE128D5430}" presName="spacer" presStyleCnt="0"/>
      <dgm:spPr/>
    </dgm:pt>
    <dgm:pt modelId="{A8F1A7CE-62AF-7744-86C0-B348A4768AB2}" type="pres">
      <dgm:prSet presAssocID="{D6B6E973-C21F-2F43-AF9F-7566560D930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1E1EA81-FF50-CD44-BFCC-D37EA81DEFA4}" type="pres">
      <dgm:prSet presAssocID="{CF6EDA10-A9F0-6346-8E10-0DE405864DFB}" presName="spacer" presStyleCnt="0"/>
      <dgm:spPr/>
    </dgm:pt>
    <dgm:pt modelId="{46BCC139-8DF9-964C-8952-B944A17CF45A}" type="pres">
      <dgm:prSet presAssocID="{7D7D3B86-B737-6B48-A5E7-A04337EDCD6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329A429-6E3C-324B-9998-C29F249D9465}" type="pres">
      <dgm:prSet presAssocID="{2F63C682-CA3E-7A44-91BA-59475DD1C455}" presName="spacer" presStyleCnt="0"/>
      <dgm:spPr/>
    </dgm:pt>
    <dgm:pt modelId="{6FB15709-837E-9342-82DF-BA84CF514BF3}" type="pres">
      <dgm:prSet presAssocID="{370EC10D-5256-674B-8969-471CDA9B392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1A42FCB-D6F5-CF46-8C01-8E3811793D79}" type="pres">
      <dgm:prSet presAssocID="{64441E09-0FB6-3B42-BAAC-BD819D5E00B7}" presName="spacer" presStyleCnt="0"/>
      <dgm:spPr/>
    </dgm:pt>
    <dgm:pt modelId="{7C899057-921E-DD41-B76E-0F8A803CACA7}" type="pres">
      <dgm:prSet presAssocID="{D77A30E8-E4FF-734C-958C-6900E059144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77B938B-ED51-6743-995C-90AE86AE335E}" type="pres">
      <dgm:prSet presAssocID="{B315D4A8-37E4-FA4A-A8DD-904459702162}" presName="spacer" presStyleCnt="0"/>
      <dgm:spPr/>
    </dgm:pt>
    <dgm:pt modelId="{701F8976-5FA5-9740-93E8-1490DD88B7D0}" type="pres">
      <dgm:prSet presAssocID="{0F2D3AB7-898C-3243-8A98-254E77B2965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2A98124-8AA0-F841-9F28-159A3CF6D9D5}" type="presOf" srcId="{0F2D3AB7-898C-3243-8A98-254E77B2965C}" destId="{701F8976-5FA5-9740-93E8-1490DD88B7D0}" srcOrd="0" destOrd="0" presId="urn:microsoft.com/office/officeart/2005/8/layout/vList2"/>
    <dgm:cxn modelId="{6BFB8F29-7BFA-D047-940F-8D72E1A3AB82}" srcId="{59D5A1AF-ED66-7F43-83EB-B74D60083176}" destId="{370EC10D-5256-674B-8969-471CDA9B3929}" srcOrd="3" destOrd="0" parTransId="{A33B7D99-0DFD-D849-8EE2-10290D55EC16}" sibTransId="{64441E09-0FB6-3B42-BAAC-BD819D5E00B7}"/>
    <dgm:cxn modelId="{84EA3E31-67B2-1645-9FC9-F9ED93DFB8F9}" srcId="{59D5A1AF-ED66-7F43-83EB-B74D60083176}" destId="{828CE7F0-DC57-2448-AFCC-1EBC9DF7D84C}" srcOrd="0" destOrd="0" parTransId="{303FB9EF-DDE3-CA49-B05B-287FF1F06D30}" sibTransId="{B6D80764-8F5B-DA42-B886-01AE128D5430}"/>
    <dgm:cxn modelId="{B09FD942-8D86-C744-9934-854C699BC14E}" srcId="{59D5A1AF-ED66-7F43-83EB-B74D60083176}" destId="{7D7D3B86-B737-6B48-A5E7-A04337EDCD6F}" srcOrd="2" destOrd="0" parTransId="{7D43282D-E30D-7D40-8DA0-B4AF3E2814BB}" sibTransId="{2F63C682-CA3E-7A44-91BA-59475DD1C455}"/>
    <dgm:cxn modelId="{94C684A6-46E8-C445-BE5B-492E1A064DFD}" srcId="{59D5A1AF-ED66-7F43-83EB-B74D60083176}" destId="{D6B6E973-C21F-2F43-AF9F-7566560D930A}" srcOrd="1" destOrd="0" parTransId="{EA4A350B-FFFD-6F4F-973D-62C264107050}" sibTransId="{CF6EDA10-A9F0-6346-8E10-0DE405864DFB}"/>
    <dgm:cxn modelId="{5B8F29A9-5702-694C-B9AE-0C2E52F1D127}" srcId="{59D5A1AF-ED66-7F43-83EB-B74D60083176}" destId="{0F2D3AB7-898C-3243-8A98-254E77B2965C}" srcOrd="5" destOrd="0" parTransId="{A7D67029-D508-6042-AE77-4BFA79C5EB46}" sibTransId="{9A540551-E559-3B49-9BB6-449140605B55}"/>
    <dgm:cxn modelId="{F7ECD1AD-A4CB-8D41-9D08-6DD3B30DACB0}" type="presOf" srcId="{D77A30E8-E4FF-734C-958C-6900E059144E}" destId="{7C899057-921E-DD41-B76E-0F8A803CACA7}" srcOrd="0" destOrd="0" presId="urn:microsoft.com/office/officeart/2005/8/layout/vList2"/>
    <dgm:cxn modelId="{C83187C8-1792-894F-B697-1E2C5DA33490}" type="presOf" srcId="{370EC10D-5256-674B-8969-471CDA9B3929}" destId="{6FB15709-837E-9342-82DF-BA84CF514BF3}" srcOrd="0" destOrd="0" presId="urn:microsoft.com/office/officeart/2005/8/layout/vList2"/>
    <dgm:cxn modelId="{4CDE37CB-3009-EB46-BCCE-63E76A8944BF}" type="presOf" srcId="{D6B6E973-C21F-2F43-AF9F-7566560D930A}" destId="{A8F1A7CE-62AF-7744-86C0-B348A4768AB2}" srcOrd="0" destOrd="0" presId="urn:microsoft.com/office/officeart/2005/8/layout/vList2"/>
    <dgm:cxn modelId="{BF3883D3-1553-C24C-A982-3C21B68EDEF7}" type="presOf" srcId="{828CE7F0-DC57-2448-AFCC-1EBC9DF7D84C}" destId="{E7E4CD30-1BA3-934E-A1D5-6FCB8179A7A7}" srcOrd="0" destOrd="0" presId="urn:microsoft.com/office/officeart/2005/8/layout/vList2"/>
    <dgm:cxn modelId="{5E3931D6-56EF-4D4E-8DE7-6CB772BFADC5}" type="presOf" srcId="{59D5A1AF-ED66-7F43-83EB-B74D60083176}" destId="{98A87446-FB2C-B748-A261-6E47ED8C996E}" srcOrd="0" destOrd="0" presId="urn:microsoft.com/office/officeart/2005/8/layout/vList2"/>
    <dgm:cxn modelId="{6343C6D8-451E-E84C-8462-2EC357C21C2A}" srcId="{59D5A1AF-ED66-7F43-83EB-B74D60083176}" destId="{D77A30E8-E4FF-734C-958C-6900E059144E}" srcOrd="4" destOrd="0" parTransId="{65EE8EAD-A912-6B4D-AF20-5C902F6B000A}" sibTransId="{B315D4A8-37E4-FA4A-A8DD-904459702162}"/>
    <dgm:cxn modelId="{2AD120E9-10AB-E843-9754-716B999A5149}" type="presOf" srcId="{7D7D3B86-B737-6B48-A5E7-A04337EDCD6F}" destId="{46BCC139-8DF9-964C-8952-B944A17CF45A}" srcOrd="0" destOrd="0" presId="urn:microsoft.com/office/officeart/2005/8/layout/vList2"/>
    <dgm:cxn modelId="{A9B75E96-5A00-9948-89D4-7530E4541488}" type="presParOf" srcId="{98A87446-FB2C-B748-A261-6E47ED8C996E}" destId="{E7E4CD30-1BA3-934E-A1D5-6FCB8179A7A7}" srcOrd="0" destOrd="0" presId="urn:microsoft.com/office/officeart/2005/8/layout/vList2"/>
    <dgm:cxn modelId="{47CB673F-1BF0-D447-B411-7008FBFC3117}" type="presParOf" srcId="{98A87446-FB2C-B748-A261-6E47ED8C996E}" destId="{4413AF45-9CA1-D342-ACA1-AA059E10147A}" srcOrd="1" destOrd="0" presId="urn:microsoft.com/office/officeart/2005/8/layout/vList2"/>
    <dgm:cxn modelId="{5CF7C382-4A38-9940-A983-DA4FD20B7C70}" type="presParOf" srcId="{98A87446-FB2C-B748-A261-6E47ED8C996E}" destId="{A8F1A7CE-62AF-7744-86C0-B348A4768AB2}" srcOrd="2" destOrd="0" presId="urn:microsoft.com/office/officeart/2005/8/layout/vList2"/>
    <dgm:cxn modelId="{8CC7EEE1-8F55-1741-BBFE-D2E0890D9156}" type="presParOf" srcId="{98A87446-FB2C-B748-A261-6E47ED8C996E}" destId="{11E1EA81-FF50-CD44-BFCC-D37EA81DEFA4}" srcOrd="3" destOrd="0" presId="urn:microsoft.com/office/officeart/2005/8/layout/vList2"/>
    <dgm:cxn modelId="{E7C8E842-6019-1F4F-A34F-4DAB451B1268}" type="presParOf" srcId="{98A87446-FB2C-B748-A261-6E47ED8C996E}" destId="{46BCC139-8DF9-964C-8952-B944A17CF45A}" srcOrd="4" destOrd="0" presId="urn:microsoft.com/office/officeart/2005/8/layout/vList2"/>
    <dgm:cxn modelId="{C5352C38-DCFA-BF46-A3AA-EBC2C7F6ADAE}" type="presParOf" srcId="{98A87446-FB2C-B748-A261-6E47ED8C996E}" destId="{C329A429-6E3C-324B-9998-C29F249D9465}" srcOrd="5" destOrd="0" presId="urn:microsoft.com/office/officeart/2005/8/layout/vList2"/>
    <dgm:cxn modelId="{79C36C2A-9C85-034E-9282-DE5FF4EE368D}" type="presParOf" srcId="{98A87446-FB2C-B748-A261-6E47ED8C996E}" destId="{6FB15709-837E-9342-82DF-BA84CF514BF3}" srcOrd="6" destOrd="0" presId="urn:microsoft.com/office/officeart/2005/8/layout/vList2"/>
    <dgm:cxn modelId="{53CB80CF-8BF7-8948-8AEF-3E97DC3AD7B2}" type="presParOf" srcId="{98A87446-FB2C-B748-A261-6E47ED8C996E}" destId="{F1A42FCB-D6F5-CF46-8C01-8E3811793D79}" srcOrd="7" destOrd="0" presId="urn:microsoft.com/office/officeart/2005/8/layout/vList2"/>
    <dgm:cxn modelId="{5D77C41B-95CB-2641-A4FC-AA111E9DA2CD}" type="presParOf" srcId="{98A87446-FB2C-B748-A261-6E47ED8C996E}" destId="{7C899057-921E-DD41-B76E-0F8A803CACA7}" srcOrd="8" destOrd="0" presId="urn:microsoft.com/office/officeart/2005/8/layout/vList2"/>
    <dgm:cxn modelId="{C85C5AB3-0F78-024C-8D57-220C35BB4387}" type="presParOf" srcId="{98A87446-FB2C-B748-A261-6E47ED8C996E}" destId="{A77B938B-ED51-6743-995C-90AE86AE335E}" srcOrd="9" destOrd="0" presId="urn:microsoft.com/office/officeart/2005/8/layout/vList2"/>
    <dgm:cxn modelId="{DB584C83-C64C-2D4A-A89C-730B4A363F87}" type="presParOf" srcId="{98A87446-FB2C-B748-A261-6E47ED8C996E}" destId="{701F8976-5FA5-9740-93E8-1490DD88B7D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4CD30-1BA3-934E-A1D5-6FCB8179A7A7}">
      <dsp:nvSpPr>
        <dsp:cNvPr id="0" name=""/>
        <dsp:cNvSpPr/>
      </dsp:nvSpPr>
      <dsp:spPr>
        <a:xfrm>
          <a:off x="0" y="41879"/>
          <a:ext cx="6478587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Reinforcement</a:t>
          </a:r>
        </a:p>
      </dsp:txBody>
      <dsp:txXfrm>
        <a:off x="32784" y="74663"/>
        <a:ext cx="6413019" cy="606012"/>
      </dsp:txXfrm>
    </dsp:sp>
    <dsp:sp modelId="{A8F1A7CE-62AF-7744-86C0-B348A4768AB2}">
      <dsp:nvSpPr>
        <dsp:cNvPr id="0" name=""/>
        <dsp:cNvSpPr/>
      </dsp:nvSpPr>
      <dsp:spPr>
        <a:xfrm>
          <a:off x="0" y="794099"/>
          <a:ext cx="6478587" cy="67158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Cravings</a:t>
          </a:r>
        </a:p>
      </dsp:txBody>
      <dsp:txXfrm>
        <a:off x="32784" y="826883"/>
        <a:ext cx="6413019" cy="606012"/>
      </dsp:txXfrm>
    </dsp:sp>
    <dsp:sp modelId="{46BCC139-8DF9-964C-8952-B944A17CF45A}">
      <dsp:nvSpPr>
        <dsp:cNvPr id="0" name=""/>
        <dsp:cNvSpPr/>
      </dsp:nvSpPr>
      <dsp:spPr>
        <a:xfrm>
          <a:off x="0" y="1546319"/>
          <a:ext cx="6478587" cy="67158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Brain Changes</a:t>
          </a:r>
        </a:p>
      </dsp:txBody>
      <dsp:txXfrm>
        <a:off x="32784" y="1579103"/>
        <a:ext cx="6413019" cy="606012"/>
      </dsp:txXfrm>
    </dsp:sp>
    <dsp:sp modelId="{6FB15709-837E-9342-82DF-BA84CF514BF3}">
      <dsp:nvSpPr>
        <dsp:cNvPr id="0" name=""/>
        <dsp:cNvSpPr/>
      </dsp:nvSpPr>
      <dsp:spPr>
        <a:xfrm>
          <a:off x="0" y="2298539"/>
          <a:ext cx="6478587" cy="67158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Tolerance &amp; Withdrawal</a:t>
          </a:r>
        </a:p>
      </dsp:txBody>
      <dsp:txXfrm>
        <a:off x="32784" y="2331323"/>
        <a:ext cx="6413019" cy="606012"/>
      </dsp:txXfrm>
    </dsp:sp>
    <dsp:sp modelId="{7C899057-921E-DD41-B76E-0F8A803CACA7}">
      <dsp:nvSpPr>
        <dsp:cNvPr id="0" name=""/>
        <dsp:cNvSpPr/>
      </dsp:nvSpPr>
      <dsp:spPr>
        <a:xfrm>
          <a:off x="0" y="3050759"/>
          <a:ext cx="6478587" cy="67158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Motives, Expectancies, etc.</a:t>
          </a:r>
        </a:p>
      </dsp:txBody>
      <dsp:txXfrm>
        <a:off x="32784" y="3083543"/>
        <a:ext cx="6413019" cy="606012"/>
      </dsp:txXfrm>
    </dsp:sp>
    <dsp:sp modelId="{701F8976-5FA5-9740-93E8-1490DD88B7D0}">
      <dsp:nvSpPr>
        <dsp:cNvPr id="0" name=""/>
        <dsp:cNvSpPr/>
      </dsp:nvSpPr>
      <dsp:spPr>
        <a:xfrm>
          <a:off x="0" y="3802979"/>
          <a:ext cx="6478587" cy="6715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Peers, Family, &amp; Culture</a:t>
          </a:r>
        </a:p>
      </dsp:txBody>
      <dsp:txXfrm>
        <a:off x="32784" y="3835763"/>
        <a:ext cx="6413019" cy="60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EADD0-D999-AD43-B6A4-69B305E109D5}" type="datetimeFigureOut">
              <a:rPr lang="en-US" smtClean="0"/>
              <a:t>3/3/22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C2F15-9F7D-C748-A2EA-CA96154CE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8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Alcohol withdrawal vs. opiate withdrawal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Last class, operant conditioning, reinforcement,</a:t>
            </a:r>
            <a:r>
              <a:rPr lang="en-US" baseline="0" dirty="0"/>
              <a:t> schedules of reinforcement.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721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689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1605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479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8082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038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090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386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32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34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389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8456C-C952-CF47-A77F-DCCAED5CED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37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4609-270E-4C47-AA39-7AB5D14CC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78AFAE-BAF6-2547-B483-D332F2FC9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FF4F5-AEB4-224C-9C60-3C07BCB0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62E-FAF4-44BC-88B5-85A7CBFB6D30}" type="datetime1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019AE-033C-6A4C-A780-D5FCF219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95E06-D2D2-7442-8B97-5B484130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5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17F3B-74C3-F649-9E62-E74CCB21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E7A73-EBD8-6145-8651-EF68EF322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63C7B-9E2F-1C4F-8023-5A21682D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D55B4-B308-9947-A72B-3695576A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D60CD-91A8-0347-9300-B20DEC05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841BA4-FA63-9E48-8C22-B6396BEFF6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A365D-6BC8-0B4B-9CC5-731607C37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F3DDD-B37F-154B-849A-30664CAA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88339-0B77-834C-8379-1153C8C6F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DD343-97BF-2544-914C-4228244D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4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86D8E-0C40-AF4B-93A7-D3E3B7FA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39C40-D5F4-6445-88D0-9B7B1CFDB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6D304-1267-A846-8D2D-975D7A33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3/3/22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71D7A-4D59-4F41-904D-28073AB21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86095-E401-E447-AC08-87C558D2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3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E181-2C1D-8F4A-A007-65B76EB45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75422-E87F-9B43-B75D-DF171FD03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0D73A-AB49-444D-B7E1-93DBD5C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3/3/22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79A9D-8FB6-8541-8E4B-728520EA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5F09B-1A55-F544-8835-B2D86F45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0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E7621-D445-D442-BBBD-E2DE695E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E995-6D43-CB48-9B8F-0E7C8A218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CB3C2-C6AC-7A46-9462-187BF1127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73942-D7F1-3342-92B4-0DE851CE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C2CE7-7F77-2E41-8CC4-6A4BA3D2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DCA73-3D12-0345-959E-53E643AC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8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9C69-4022-DD4B-9AD7-7958A9439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6459D-0113-5046-BF8C-14537BC9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63ACC-2912-9D46-BAC5-B2A3A7DE2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6D99AE-9237-3346-8081-91CD0C154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1989E-EECE-A240-930A-2DFBA9AA9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580C14-1183-D04D-B6B5-20226E24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3/3/22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02519B-6FC6-4D4A-A6FB-E0CA5361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3F941-ADA4-4D49-B8D7-E3BBEB876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8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1FD51-C4A1-3D45-A172-A244BD08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79054B-DE54-CF46-AAB7-6CD24C7E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3/3/22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06DB9-1D48-D640-BE9E-911AE3C1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33F4F5-A23A-214B-A5DB-AFD1377D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4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52FC0-7C6B-9343-B14A-71569672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3/3/22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D3783-97BD-F940-9078-2D90B0AC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7DF0D-C074-D349-8442-B41E8677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07EBA-8827-394D-8C15-E5A2C420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8ACEC-CAAE-5843-8712-C25618608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63DB2-80D3-5849-BFEC-6F0933E95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556A7-83EF-4145-8CBD-2C7D3A57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7263F-167E-2A40-8F33-BB667757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78B96-441A-7C42-9380-D3E148DA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E8D9-C103-DC41-8357-E1F64886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436B54-C213-054E-B5E2-33180F5AC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6DFDE-7298-2147-9A61-77D3A46F9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2E373-BAFB-1E4F-B64C-2D78FD96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3/3/22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91CDF-70CA-F848-A53D-BA6BC9CD4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5F2F7-B419-3D46-BF5B-998BFD831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6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1E4E61-B9FF-E045-B611-629B36B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0B7F3-1132-DA45-9CDE-CBF0642DB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9524-6834-8E49-BB9A-50AB9E38D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CF6C-748E-4B7A-BC8B-3011EF78ED13}" type="datetime1">
              <a:rPr lang="en-US" smtClean="0"/>
              <a:pPr/>
              <a:t>3/3/22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2DCBB-85B6-464D-8F85-053B71323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C351-838E-1E44-B52F-FD1FBF1B0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5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www.foodista.com/blog/2011/03/08/6-surprising-facts-about-starbuck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EECB0BF-0E27-4BAB-A1C5-9946BE97B7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t="8192" r="-1" b="7533"/>
          <a:stretch/>
        </p:blipFill>
        <p:spPr>
          <a:xfrm>
            <a:off x="3048" y="744909"/>
            <a:ext cx="1218895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6349CB-8F38-5C40-809D-93B5C489C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rgbClr val="FFFFFF"/>
                </a:solidFill>
              </a:rPr>
              <a:t>Why does addiction persist over time?  Why is it so hard to overcome? </a:t>
            </a:r>
          </a:p>
        </p:txBody>
      </p:sp>
    </p:spTree>
    <p:extLst>
      <p:ext uri="{BB962C8B-B14F-4D97-AF65-F5344CB8AC3E}">
        <p14:creationId xmlns:p14="http://schemas.microsoft.com/office/powerpoint/2010/main" val="573801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A32D4-3571-6C43-A833-A333551F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00035-85C8-CD40-BA04-6D4EC43453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Associations are made between drug use and </a:t>
            </a:r>
            <a:r>
              <a:rPr lang="en-US" b="1" i="1" dirty="0"/>
              <a:t>emotional/internal states</a:t>
            </a:r>
            <a:r>
              <a:rPr lang="en-US" dirty="0"/>
              <a:t>.</a:t>
            </a:r>
          </a:p>
          <a:p>
            <a:r>
              <a:rPr lang="en-US" dirty="0"/>
              <a:t>Drink when feeling down</a:t>
            </a:r>
          </a:p>
          <a:p>
            <a:r>
              <a:rPr lang="en-US" dirty="0"/>
              <a:t>Uses drugs after a fight with parents</a:t>
            </a:r>
          </a:p>
          <a:p>
            <a:r>
              <a:rPr lang="en-US" dirty="0"/>
              <a:t>Uses marijuana when he can’t sleep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7BAA02-1820-774A-AFC1-DF0DC4AA8279}"/>
              </a:ext>
            </a:extLst>
          </p:cNvPr>
          <p:cNvSpPr/>
          <p:nvPr/>
        </p:nvSpPr>
        <p:spPr>
          <a:xfrm>
            <a:off x="6594948" y="1825624"/>
            <a:ext cx="4758852" cy="4154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 percent of relapses occurred after negative emotional states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 percent followed negative physical states not characterized by withdrawal-like symptoms,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 percent followed withdrawal-like states,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percent followed positive emotional states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(Chaney,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Roszell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Cummings, 1982).</a:t>
            </a:r>
          </a:p>
        </p:txBody>
      </p:sp>
    </p:spTree>
    <p:extLst>
      <p:ext uri="{BB962C8B-B14F-4D97-AF65-F5344CB8AC3E}">
        <p14:creationId xmlns:p14="http://schemas.microsoft.com/office/powerpoint/2010/main" val="137752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8FF2F8-395D-8B44-A7F3-F510378E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Cravings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AC5B8-B3CC-4549-9F03-6800F89CD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5278066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Can you ever get past these cravings?</a:t>
            </a:r>
          </a:p>
          <a:p>
            <a:endParaRPr lang="en-US" dirty="0"/>
          </a:p>
          <a:p>
            <a:r>
              <a:rPr lang="en-US" dirty="0"/>
              <a:t>Extinction is when the “power” of the cue/stimulus is reduced and no longer causes cravings.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3738FBC7-811F-484A-82CE-3044161AB5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498020" y="581892"/>
            <a:ext cx="3568238" cy="2518756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AC5030B6-2E28-0A49-963A-9A00684268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3912" y="3707894"/>
            <a:ext cx="3114590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9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912B4-AE4A-C146-AD68-31B5A0DF5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025" y="922644"/>
            <a:ext cx="5040285" cy="11695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Cravings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030F4-DD53-3B46-A1A5-FDFEC80B0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715" y="2508105"/>
            <a:ext cx="5040285" cy="36324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Can you ever get past these cravings?</a:t>
            </a:r>
          </a:p>
          <a:p>
            <a:r>
              <a:rPr lang="en-US" dirty="0"/>
              <a:t>Spontaneous recovery: no longer has association -&gt; bell comes back -&gt; salivation comes back</a:t>
            </a:r>
          </a:p>
        </p:txBody>
      </p:sp>
      <p:pic>
        <p:nvPicPr>
          <p:cNvPr id="6" name="Content Placeholder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D23CD2EA-F2DD-2644-9DCA-AEB1A5FFA6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312896" y="774285"/>
            <a:ext cx="3656662" cy="2581173"/>
          </a:xfrm>
          <a:prstGeom prst="rect">
            <a:avLst/>
          </a:prstGeom>
        </p:spPr>
      </p:pic>
      <p:pic>
        <p:nvPicPr>
          <p:cNvPr id="8" name="Picture 7" descr="Diagram&#10;&#10;Description automatically generated with low confidence">
            <a:extLst>
              <a:ext uri="{FF2B5EF4-FFF2-40B4-BE49-F238E27FC236}">
                <a16:creationId xmlns:a16="http://schemas.microsoft.com/office/drawing/2014/main" id="{6E9A23F2-1A36-054F-B0EB-684F210F05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667" y="3830374"/>
            <a:ext cx="4389120" cy="207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2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C8AC-99C5-2144-88C0-0D4571FD7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ctr">
            <a:normAutofit/>
          </a:bodyPr>
          <a:lstStyle/>
          <a:p>
            <a:r>
              <a:rPr lang="en-US" sz="3600"/>
              <a:t>What we will cover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61A1E3-3CA8-B14E-93EA-00B2A12A2C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70475" y="1698625"/>
          <a:ext cx="6478588" cy="4516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120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graphicEl>
                                              <a:dgm id="{E7E4CD30-1BA3-934E-A1D5-6FCB8179A7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E7E4CD30-1BA3-934E-A1D5-6FCB8179A7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E7E4CD30-1BA3-934E-A1D5-6FCB8179A7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graphicEl>
                                              <a:dgm id="{E7E4CD30-1BA3-934E-A1D5-6FCB8179A7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Rainbow light on hand">
            <a:extLst>
              <a:ext uri="{FF2B5EF4-FFF2-40B4-BE49-F238E27FC236}">
                <a16:creationId xmlns:a16="http://schemas.microsoft.com/office/drawing/2014/main" id="{BA9D0E34-B87F-4D30-9BFE-7E6692AD89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C9398-D44B-BC46-AB76-845305B69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Cravings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50C62-7F1E-A445-A4FC-D5F9622EF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Cravings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F0AD1-BADE-064D-B6D4-3A818CE09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Addicted -&gt;Cravings -&gt;Motivation</a:t>
            </a:r>
          </a:p>
          <a:p>
            <a:endParaRPr lang="en-US" sz="2200"/>
          </a:p>
          <a:p>
            <a:r>
              <a:rPr lang="en-US" sz="2200"/>
              <a:t>Cravings occur: </a:t>
            </a:r>
          </a:p>
          <a:p>
            <a:r>
              <a:rPr lang="en-US" sz="2200"/>
              <a:t>Body needs it for physical dependence</a:t>
            </a:r>
          </a:p>
          <a:p>
            <a:r>
              <a:rPr lang="en-US" sz="2200"/>
              <a:t>Cues and signals in environment remind, get excited</a:t>
            </a:r>
          </a:p>
        </p:txBody>
      </p:sp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4B154520-183A-E84B-BC3B-AE7DBB0C0B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3767" r="20032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6D8271-69AF-1B4C-B31E-9498FB7F7A6B}"/>
              </a:ext>
            </a:extLst>
          </p:cNvPr>
          <p:cNvSpPr txBox="1"/>
          <p:nvPr/>
        </p:nvSpPr>
        <p:spPr>
          <a:xfrm>
            <a:off x="10005184" y="6657945"/>
            <a:ext cx="218681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://www.foodista.com/blog/2011/03/08/6-surprising-facts-about-starbuck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by Unknown Author is licensed under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9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892AF-C78B-5B42-B9DA-9B9E81A5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Cravings- Environmental Cues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33D48-E97C-7044-8033-11AA7281BB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James</a:t>
            </a:r>
          </a:p>
        </p:txBody>
      </p:sp>
      <p:pic>
        <p:nvPicPr>
          <p:cNvPr id="8" name="Content Placeholder 7" descr="A person holding a syringe&#10;&#10;Description automatically generated with low confidence">
            <a:extLst>
              <a:ext uri="{FF2B5EF4-FFF2-40B4-BE49-F238E27FC236}">
                <a16:creationId xmlns:a16="http://schemas.microsoft.com/office/drawing/2014/main" id="{0F6B98C1-ECF4-DC42-9148-E4B84B7CC5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022638" y="3006726"/>
            <a:ext cx="4818816" cy="2696242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EA3EEB-2DF5-4849-8838-EE390CC09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Erica</a:t>
            </a:r>
          </a:p>
        </p:txBody>
      </p:sp>
      <p:pic>
        <p:nvPicPr>
          <p:cNvPr id="10" name="Content Placeholder 9" descr="A person driving a car&#10;&#10;Description automatically generated">
            <a:extLst>
              <a:ext uri="{FF2B5EF4-FFF2-40B4-BE49-F238E27FC236}">
                <a16:creationId xmlns:a16="http://schemas.microsoft.com/office/drawing/2014/main" id="{4A8E50F7-E16C-0C40-8222-D76F4782C6A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6747290" y="3006726"/>
            <a:ext cx="4055504" cy="2696242"/>
          </a:xfrm>
        </p:spPr>
      </p:pic>
    </p:spTree>
    <p:extLst>
      <p:ext uri="{BB962C8B-B14F-4D97-AF65-F5344CB8AC3E}">
        <p14:creationId xmlns:p14="http://schemas.microsoft.com/office/powerpoint/2010/main" val="388040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529E97A-97C3-40EA-8A04-5C02398D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76F95F-7A1F-5548-BB67-9B62E654D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3599688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Classical Conditioning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59FA8C2E-A5A7-4490-927A-7CD58343E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353312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4319-1937-3844-A10B-09F7AF764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4462" y="630936"/>
            <a:ext cx="7074409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To learn more about cravings we turn to a concept called classical conditioning.</a:t>
            </a:r>
          </a:p>
          <a:p>
            <a:r>
              <a:rPr lang="en-US" sz="2000">
                <a:solidFill>
                  <a:srgbClr val="FFFFFF"/>
                </a:solidFill>
              </a:rPr>
              <a:t>Learning process when two stimuli are repeatedly paired.</a:t>
            </a:r>
          </a:p>
          <a:p>
            <a:r>
              <a:rPr lang="en-US" sz="2000">
                <a:solidFill>
                  <a:srgbClr val="FFFFFF"/>
                </a:solidFill>
              </a:rPr>
              <a:t>https://www.youtube.com/watch?v=hhqumfpxuzI</a:t>
            </a:r>
          </a:p>
        </p:txBody>
      </p:sp>
      <p:pic>
        <p:nvPicPr>
          <p:cNvPr id="6" name="Content Placeholder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5AD53F84-AC00-CD46-8837-EA1540BB7F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0936" y="2973354"/>
            <a:ext cx="10917936" cy="327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54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D6593E-58DC-BA46-9984-B1116EB8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Classical Conditioning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47A99-7F60-9C4F-8269-929C6F891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9609" y="4685288"/>
            <a:ext cx="4171994" cy="103578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bell makes the dog salivate and it also tells the dog that food is near!  A craving!!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A26A63C-FE66-E144-9891-5512BD0D45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40572" y="1011088"/>
            <a:ext cx="5608830" cy="472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0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63C2D82-D4FA-4A37-BB01-1E7B21E4F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5199" y="634058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94E7FEF-0CE9-4AC2-94BB-02230C6DC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EB546CC0-C1BC-48D2-8DA9-4B6028316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9A813A1-4270-8B49-B496-6440F1D5B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71190"/>
            <a:ext cx="3363170" cy="21830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/>
              <a:t>Classical Conditioning</a:t>
            </a:r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BD2BFF02-DF78-4F07-B176-52514E131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62174" y="1653645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DB06EAB-7D8C-403A-86C5-B5FD79A13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2865" y="634058"/>
            <a:ext cx="3154669" cy="2796247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picture containing tableware, dishware&#10;&#10;Description automatically generated">
            <a:extLst>
              <a:ext uri="{FF2B5EF4-FFF2-40B4-BE49-F238E27FC236}">
                <a16:creationId xmlns:a16="http://schemas.microsoft.com/office/drawing/2014/main" id="{43F90E7F-D6CF-4D43-A75F-008D9A6F5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6964" y="1336726"/>
            <a:ext cx="1846470" cy="13909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2696B-25EF-FA41-8C8D-797980041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199" y="3729161"/>
            <a:ext cx="5690043" cy="227732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/>
              <a:t>Stimulus generalization and stimulus discrimination</a:t>
            </a:r>
          </a:p>
          <a:p>
            <a:r>
              <a:rPr lang="en-US" sz="2400"/>
              <a:t>Does Pavlov’s dog salivate to other bells?</a:t>
            </a:r>
          </a:p>
          <a:p>
            <a:r>
              <a:rPr lang="en-US" sz="2400"/>
              <a:t>Can they differentiate between a bell for food and other bells don’t mean food?</a:t>
            </a:r>
          </a:p>
        </p:txBody>
      </p:sp>
      <p:pic>
        <p:nvPicPr>
          <p:cNvPr id="6" name="Content Placeholder 5" descr="A picture containing handbell&#10;&#10;Description automatically generated">
            <a:extLst>
              <a:ext uri="{FF2B5EF4-FFF2-40B4-BE49-F238E27FC236}">
                <a16:creationId xmlns:a16="http://schemas.microsoft.com/office/drawing/2014/main" id="{FD42AB95-7C63-A944-812D-1D1FA2F0179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8050038" y="2354401"/>
            <a:ext cx="2713512" cy="271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34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0FD1C-E585-C447-8B83-BF0C702D3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Cravings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B74B8-09A4-624E-A25C-13644D86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157787" cy="1747837"/>
          </a:xfrm>
        </p:spPr>
        <p:txBody>
          <a:bodyPr/>
          <a:lstStyle/>
          <a:p>
            <a:r>
              <a:rPr lang="en-US" dirty="0"/>
              <a:t>James</a:t>
            </a:r>
          </a:p>
          <a:p>
            <a:r>
              <a:rPr lang="en-US" b="0" dirty="0"/>
              <a:t>It is now summer and he has a job. When the workday ends, does he think about MJ?</a:t>
            </a:r>
          </a:p>
        </p:txBody>
      </p:sp>
      <p:pic>
        <p:nvPicPr>
          <p:cNvPr id="8" name="Content Placeholder 7" descr="A person holding a syringe&#10;&#10;Description automatically generated with low confidence">
            <a:extLst>
              <a:ext uri="{FF2B5EF4-FFF2-40B4-BE49-F238E27FC236}">
                <a16:creationId xmlns:a16="http://schemas.microsoft.com/office/drawing/2014/main" id="{5C3323A5-9EAB-1549-BB9E-BCB4A183F6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39788" y="3750469"/>
            <a:ext cx="4396124" cy="2459736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515E2-DB5C-8240-A351-FCB8E87EC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1597818"/>
          </a:xfrm>
        </p:spPr>
        <p:txBody>
          <a:bodyPr/>
          <a:lstStyle/>
          <a:p>
            <a:r>
              <a:rPr lang="en-US" dirty="0"/>
              <a:t>Erica</a:t>
            </a:r>
          </a:p>
          <a:p>
            <a:r>
              <a:rPr lang="en-US" b="0" dirty="0"/>
              <a:t>When she is a passenger, does she have the urge to vape?</a:t>
            </a:r>
          </a:p>
        </p:txBody>
      </p:sp>
      <p:pic>
        <p:nvPicPr>
          <p:cNvPr id="10" name="Content Placeholder 9" descr="A person driving a car&#10;&#10;Description automatically generated">
            <a:extLst>
              <a:ext uri="{FF2B5EF4-FFF2-40B4-BE49-F238E27FC236}">
                <a16:creationId xmlns:a16="http://schemas.microsoft.com/office/drawing/2014/main" id="{DAC9ECFE-6F8A-D143-B3AC-753843DD484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6172200" y="3750469"/>
            <a:ext cx="3699768" cy="2459736"/>
          </a:xfrm>
        </p:spPr>
      </p:pic>
    </p:spTree>
    <p:extLst>
      <p:ext uri="{BB962C8B-B14F-4D97-AF65-F5344CB8AC3E}">
        <p14:creationId xmlns:p14="http://schemas.microsoft.com/office/powerpoint/2010/main" val="23363797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362</Words>
  <Application>Microsoft Macintosh PowerPoint</Application>
  <PresentationFormat>Widescreen</PresentationFormat>
  <Paragraphs>66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1_Office Theme</vt:lpstr>
      <vt:lpstr>Why does addiction persist over time?  Why is it so hard to overcome? </vt:lpstr>
      <vt:lpstr>What we will cover</vt:lpstr>
      <vt:lpstr>Cravings</vt:lpstr>
      <vt:lpstr>Cravings</vt:lpstr>
      <vt:lpstr>Cravings- Environmental Cues</vt:lpstr>
      <vt:lpstr>Classical Conditioning</vt:lpstr>
      <vt:lpstr>Classical Conditioning</vt:lpstr>
      <vt:lpstr>Classical Conditioning</vt:lpstr>
      <vt:lpstr>Cravings</vt:lpstr>
      <vt:lpstr>Cravings</vt:lpstr>
      <vt:lpstr>Cravings</vt:lpstr>
      <vt:lpstr>Cravings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does addiction persist over time?  Why is it so hard to overcome? </dc:title>
  <dc:creator>Candice Reel</dc:creator>
  <cp:lastModifiedBy>Dominic Salvucci</cp:lastModifiedBy>
  <cp:revision>2</cp:revision>
  <dcterms:created xsi:type="dcterms:W3CDTF">2022-02-22T19:04:17Z</dcterms:created>
  <dcterms:modified xsi:type="dcterms:W3CDTF">2022-03-03T16:46:10Z</dcterms:modified>
</cp:coreProperties>
</file>