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87" r:id="rId2"/>
    <p:sldId id="286" r:id="rId3"/>
    <p:sldId id="289" r:id="rId4"/>
    <p:sldId id="295" r:id="rId5"/>
    <p:sldId id="290" r:id="rId6"/>
    <p:sldId id="296" r:id="rId7"/>
    <p:sldId id="291" r:id="rId8"/>
    <p:sldId id="297" r:id="rId9"/>
    <p:sldId id="292" r:id="rId10"/>
    <p:sldId id="298" r:id="rId11"/>
    <p:sldId id="293" r:id="rId12"/>
    <p:sldId id="294" r:id="rId13"/>
    <p:sldId id="288" r:id="rId14"/>
    <p:sldId id="304" r:id="rId15"/>
    <p:sldId id="305" r:id="rId16"/>
    <p:sldId id="306" r:id="rId17"/>
    <p:sldId id="308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ind" panose="02000000000000000000" pitchFamily="2" charset="77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C48D5F-98CF-4F84-A71C-B47E52B6E5C6}">
  <a:tblStyle styleId="{D8C48D5F-98CF-4F84-A71C-B47E52B6E5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7"/>
    <p:restoredTop sz="61236"/>
  </p:normalViewPr>
  <p:slideViewPr>
    <p:cSldViewPr snapToGrid="0" snapToObjects="1">
      <p:cViewPr varScale="1">
        <p:scale>
          <a:sx n="97" d="100"/>
          <a:sy n="97" d="100"/>
        </p:scale>
        <p:origin x="1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58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99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151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897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13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7885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279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878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271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9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74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446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5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78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972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7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378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›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9pPr>
          </a:lstStyle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2" name="Google Shape;52;p5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58" name="Google Shape;58;p5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02" name="Google Shape;102;p8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08" name="Google Shape;108;p8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rot="5400000" flipH="1">
            <a:off x="7987921" y="280747"/>
            <a:ext cx="1436798" cy="875312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 flipH="1">
            <a:off x="7711954" y="1152043"/>
            <a:ext cx="1779871" cy="1084184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54" y="1879297"/>
            <a:ext cx="965333" cy="588243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794" y="375252"/>
            <a:ext cx="768076" cy="46794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5400000" flipH="1">
            <a:off x="8520892" y="2338195"/>
            <a:ext cx="542403" cy="33042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5400000" flipH="1">
            <a:off x="-280461" y="2947980"/>
            <a:ext cx="1435651" cy="87453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408" y="2612028"/>
            <a:ext cx="979133" cy="595978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5400000" flipH="1">
            <a:off x="-209916" y="4278659"/>
            <a:ext cx="1075013" cy="65517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454" y="2377940"/>
            <a:ext cx="744156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-5400000" flipH="1">
            <a:off x="276080" y="3815951"/>
            <a:ext cx="743793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7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Different perspectives on addiction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824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8" name="Picture 2" descr="Image result for co occurring disorders rates">
            <a:extLst>
              <a:ext uri="{FF2B5EF4-FFF2-40B4-BE49-F238E27FC236}">
                <a16:creationId xmlns:a16="http://schemas.microsoft.com/office/drawing/2014/main" id="{3109A6B2-F2A8-6B43-9633-63802360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675" y="639030"/>
            <a:ext cx="4669562" cy="277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o occurring disorders rates">
            <a:extLst>
              <a:ext uri="{FF2B5EF4-FFF2-40B4-BE49-F238E27FC236}">
                <a16:creationId xmlns:a16="http://schemas.microsoft.com/office/drawing/2014/main" id="{9B17C1BC-F567-5A4B-A1FD-F9F1097A4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3287" y="2025306"/>
            <a:ext cx="4790588" cy="277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2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Family Model</a:t>
            </a:r>
            <a:endParaRPr dirty="0"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741405" y="1650548"/>
            <a:ext cx="6297783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u="sng" dirty="0"/>
              <a:t>Family Disease Model </a:t>
            </a:r>
            <a:r>
              <a:rPr lang="en" dirty="0"/>
              <a:t>: family shares disease.</a:t>
            </a:r>
          </a:p>
          <a:p>
            <a:pPr lvl="1">
              <a:spcBef>
                <a:spcPts val="600"/>
              </a:spcBef>
            </a:pPr>
            <a:r>
              <a:rPr lang="en" dirty="0"/>
              <a:t>Codependence, enabling, and roles</a:t>
            </a:r>
          </a:p>
          <a:p>
            <a:endParaRPr lang="en" u="sng" dirty="0"/>
          </a:p>
          <a:p>
            <a:r>
              <a:rPr lang="en" u="sng" dirty="0"/>
              <a:t>Family Systems Model </a:t>
            </a:r>
            <a:r>
              <a:rPr lang="en" dirty="0"/>
              <a:t>: Intergenerational transmission</a:t>
            </a:r>
            <a:endParaRPr dirty="0"/>
          </a:p>
        </p:txBody>
      </p:sp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 descr="A group of people jumping in a field&#10;&#10;Description automatically generated with medium confidence">
            <a:extLst>
              <a:ext uri="{FF2B5EF4-FFF2-40B4-BE49-F238E27FC236}">
                <a16:creationId xmlns:a16="http://schemas.microsoft.com/office/drawing/2014/main" id="{54AD8A55-1839-4F44-8A45-CE32862E4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682" y="541611"/>
            <a:ext cx="2621643" cy="1378477"/>
          </a:xfrm>
          <a:prstGeom prst="rect">
            <a:avLst/>
          </a:prstGeom>
        </p:spPr>
      </p:pic>
      <p:pic>
        <p:nvPicPr>
          <p:cNvPr id="7" name="Picture 4" descr="Image result for alanon alateen">
            <a:extLst>
              <a:ext uri="{FF2B5EF4-FFF2-40B4-BE49-F238E27FC236}">
                <a16:creationId xmlns:a16="http://schemas.microsoft.com/office/drawing/2014/main" id="{81A2E3D0-5D3C-F845-834C-9CB02F1C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9503" y="3151163"/>
            <a:ext cx="1258357" cy="158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Sociocultural Model</a:t>
            </a:r>
            <a:endParaRPr dirty="0"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469556" y="1650548"/>
            <a:ext cx="7339913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Social/Environmental factors (culture, family, and peers) influence substance use.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Environment/culture -&gt; first use and type of substance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Peers/Society -&gt;acceptance of use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SES, oppression, and disc</a:t>
            </a:r>
            <a:r>
              <a:rPr lang="en-US" dirty="0"/>
              <a:t>r</a:t>
            </a:r>
            <a:r>
              <a:rPr lang="en" dirty="0" err="1"/>
              <a:t>imination</a:t>
            </a:r>
            <a:r>
              <a:rPr lang="en" dirty="0"/>
              <a:t> influence addiction trends</a:t>
            </a:r>
            <a:endParaRPr dirty="0"/>
          </a:p>
        </p:txBody>
      </p:sp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6" name="Picture 2" descr="http://img.bleacherreport.net/img/slides/photos/002/466/108/wisconsintailgating_crop_north.jpg?w=630&amp;h=420&amp;q=75">
            <a:extLst>
              <a:ext uri="{FF2B5EF4-FFF2-40B4-BE49-F238E27FC236}">
                <a16:creationId xmlns:a16="http://schemas.microsoft.com/office/drawing/2014/main" id="{4151AFC7-16C7-7E41-9E75-B0053C4D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03" y="130598"/>
            <a:ext cx="2190789" cy="146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lanning-org-uploaded-media.s3.amazonaws.com/image/Planning-2018-03-image04.jpg">
            <a:extLst>
              <a:ext uri="{FF2B5EF4-FFF2-40B4-BE49-F238E27FC236}">
                <a16:creationId xmlns:a16="http://schemas.microsoft.com/office/drawing/2014/main" id="{555F1957-BF0E-1049-A9DB-06F338A1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6" y="325155"/>
            <a:ext cx="7402287" cy="44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3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Multi-causal Models</a:t>
            </a:r>
            <a:endParaRPr dirty="0"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593123" y="1548850"/>
            <a:ext cx="6870357" cy="2866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Multi-causal: describe the complex interplay of factors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Biopsychosocial Model: factors combine and interact to influence physical/mental health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T</a:t>
            </a:r>
            <a:r>
              <a:rPr lang="en-US" dirty="0"/>
              <a:t>h</a:t>
            </a:r>
            <a:r>
              <a:rPr lang="en" dirty="0"/>
              <a:t>e Addiction Syndrome Model: type of biopsychosocial explains the development and continuation of addiction</a:t>
            </a:r>
            <a:endParaRPr dirty="0"/>
          </a:p>
        </p:txBody>
      </p:sp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4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Addiction Syndrome Model</a:t>
            </a:r>
            <a:endParaRPr dirty="0"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444843" y="1650548"/>
            <a:ext cx="6594345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Describes how bio, psych, and social factors influence the development of addiction.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All addictions have:</a:t>
            </a:r>
          </a:p>
          <a:p>
            <a:pPr lvl="1">
              <a:spcBef>
                <a:spcPts val="600"/>
              </a:spcBef>
            </a:pPr>
            <a:r>
              <a:rPr lang="en" dirty="0"/>
              <a:t>Risk factors</a:t>
            </a:r>
          </a:p>
          <a:p>
            <a:pPr lvl="1">
              <a:spcBef>
                <a:spcPts val="600"/>
              </a:spcBef>
            </a:pPr>
            <a:r>
              <a:rPr lang="en" dirty="0"/>
              <a:t>Brain changes</a:t>
            </a:r>
          </a:p>
          <a:p>
            <a:pPr lvl="1">
              <a:spcBef>
                <a:spcPts val="600"/>
              </a:spcBef>
            </a:pPr>
            <a:r>
              <a:rPr lang="en" dirty="0"/>
              <a:t>Chronic and relapsing course</a:t>
            </a:r>
            <a:endParaRPr dirty="0"/>
          </a:p>
        </p:txBody>
      </p:sp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5" name="Picture 2" descr="http://www.apa.org/pubs/books/images/4311507-150.gif">
            <a:extLst>
              <a:ext uri="{FF2B5EF4-FFF2-40B4-BE49-F238E27FC236}">
                <a16:creationId xmlns:a16="http://schemas.microsoft.com/office/drawing/2014/main" id="{55F43876-32D0-C948-AE4C-D7AE1037E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78" y="323425"/>
            <a:ext cx="1885268" cy="24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Addiction Syndrome Model</a:t>
            </a:r>
            <a:endParaRPr dirty="0"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444843" y="1650548"/>
            <a:ext cx="6594345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“when a reward is present, a risk of addiction exists”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-US" dirty="0"/>
              <a:t>“reward deficiency syndrome” - incessant seeking (craving) and performing, losing control, and continuing despite negative consequences.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-US" dirty="0"/>
              <a:t>The risk is higher with bio, psych, and social risk factors</a:t>
            </a:r>
            <a:endParaRPr dirty="0"/>
          </a:p>
        </p:txBody>
      </p:sp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" name="Picture 2" descr="http://www.apa.org/pubs/books/images/4311507-150.gif">
            <a:extLst>
              <a:ext uri="{FF2B5EF4-FFF2-40B4-BE49-F238E27FC236}">
                <a16:creationId xmlns:a16="http://schemas.microsoft.com/office/drawing/2014/main" id="{55F43876-32D0-C948-AE4C-D7AE1037E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78" y="323425"/>
            <a:ext cx="1885268" cy="24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B38960-6AB5-C64A-A864-34FE6927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03" y="0"/>
            <a:ext cx="8308394" cy="59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8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CA410A0-F13D-3346-A4C5-7A72D099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1" y="270284"/>
            <a:ext cx="6211184" cy="460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</a:t>
            </a:r>
            <a:r>
              <a:rPr lang="en-US" dirty="0"/>
              <a:t>oral Model</a:t>
            </a:r>
            <a:endParaRPr dirty="0"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667265" y="1650548"/>
            <a:ext cx="6371923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Morally deficient, irresponsibility, sinful, evil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Behavior is freely chosen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Condemn and punishment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Old, outdated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-US" dirty="0"/>
              <a:t>C</a:t>
            </a:r>
            <a:r>
              <a:rPr lang="en" dirty="0" err="1"/>
              <a:t>ontributes</a:t>
            </a:r>
            <a:r>
              <a:rPr lang="en" dirty="0"/>
              <a:t> to stigma</a:t>
            </a:r>
          </a:p>
        </p:txBody>
      </p:sp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778E5892-7512-1541-83FA-362BC65C1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092" y="173473"/>
            <a:ext cx="2631233" cy="14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9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SUD and SMI in prisons and jails</a:t>
            </a:r>
            <a:endParaRPr dirty="0"/>
          </a:p>
        </p:txBody>
      </p:sp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DECDBF-E491-814F-A582-FB60C3677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21" t="21212" r="14346" b="35031"/>
          <a:stretch/>
        </p:blipFill>
        <p:spPr>
          <a:xfrm>
            <a:off x="1067088" y="1606440"/>
            <a:ext cx="5381392" cy="32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Disease Model</a:t>
            </a:r>
            <a:endParaRPr dirty="0"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 err="1"/>
              <a:t>Jellink</a:t>
            </a:r>
            <a:r>
              <a:rPr lang="en" dirty="0"/>
              <a:t> 1930’s: Alcoholics Anonymous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Physical, mental, and spiritual disease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-US" dirty="0"/>
              <a:t>S</a:t>
            </a:r>
            <a:r>
              <a:rPr lang="en" dirty="0" err="1"/>
              <a:t>piritual</a:t>
            </a:r>
            <a:r>
              <a:rPr lang="en" dirty="0"/>
              <a:t> malady -&gt; physical allergy -&gt; mental obsession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Primary disease rather than secondary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Progressive, chronic, incurable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Recovery vs recovered</a:t>
            </a:r>
            <a:endParaRPr dirty="0"/>
          </a:p>
        </p:txBody>
      </p:sp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 descr="A group of people clapping&#10;&#10;Description automatically generated with low confidence">
            <a:extLst>
              <a:ext uri="{FF2B5EF4-FFF2-40B4-BE49-F238E27FC236}">
                <a16:creationId xmlns:a16="http://schemas.microsoft.com/office/drawing/2014/main" id="{965016CF-21C1-9645-8F64-8975F1E04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631" y="217914"/>
            <a:ext cx="2476694" cy="16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Picture 2" descr="http://recoveryroadmap.org/Images/Educational/JellinekCurve780.jpg">
            <a:extLst>
              <a:ext uri="{FF2B5EF4-FFF2-40B4-BE49-F238E27FC236}">
                <a16:creationId xmlns:a16="http://schemas.microsoft.com/office/drawing/2014/main" id="{0F19CC4E-C2CC-E341-B443-E35A4CF4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30" y="178377"/>
            <a:ext cx="7016434" cy="478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Medical Model (biological)</a:t>
            </a:r>
            <a:endParaRPr dirty="0"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Genetically predisposed for addiction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Tolerance -&gt; more use -&gt; withdrawal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Altered brain functioning</a:t>
            </a:r>
          </a:p>
          <a:p>
            <a:pPr lvl="1">
              <a:spcBef>
                <a:spcPts val="600"/>
              </a:spcBef>
            </a:pPr>
            <a:r>
              <a:rPr lang="en" dirty="0"/>
              <a:t>Brain disease</a:t>
            </a:r>
          </a:p>
          <a:p>
            <a:pPr lvl="1">
              <a:spcBef>
                <a:spcPts val="600"/>
              </a:spcBef>
            </a:pPr>
            <a:r>
              <a:rPr lang="en" dirty="0"/>
              <a:t>Reward and decision-making</a:t>
            </a:r>
          </a:p>
          <a:p>
            <a:endParaRPr dirty="0"/>
          </a:p>
        </p:txBody>
      </p:sp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AA234-CA0C-7B4C-92E8-8BEA1B86E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416" y="535895"/>
            <a:ext cx="2025909" cy="202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1067088" y="517433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Brain Changes</a:t>
            </a:r>
            <a:endParaRPr dirty="0"/>
          </a:p>
        </p:txBody>
      </p:sp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6" name="Picture 2" descr="Image result for brain addiction">
            <a:extLst>
              <a:ext uri="{FF2B5EF4-FFF2-40B4-BE49-F238E27FC236}">
                <a16:creationId xmlns:a16="http://schemas.microsoft.com/office/drawing/2014/main" id="{B4C5EC83-F1B9-B440-98EA-10A3FC89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1" y="1394486"/>
            <a:ext cx="3811931" cy="197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09E0B750-917E-3944-9BDF-7E5E8F4F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50" y="2718486"/>
            <a:ext cx="4240775" cy="21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37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Psychological Model</a:t>
            </a:r>
            <a:endParaRPr dirty="0"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543697" y="1650548"/>
            <a:ext cx="6495491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 dirty="0"/>
              <a:t>Psychological factors</a:t>
            </a:r>
          </a:p>
          <a:p>
            <a:pPr lvl="1">
              <a:spcBef>
                <a:spcPts val="600"/>
              </a:spcBef>
            </a:pPr>
            <a:r>
              <a:rPr lang="en" u="sng" dirty="0"/>
              <a:t>Coping</a:t>
            </a:r>
            <a:r>
              <a:rPr lang="en" dirty="0"/>
              <a:t>: SUD is secondary and used to cope with underlying problem</a:t>
            </a:r>
          </a:p>
          <a:p>
            <a:pPr lvl="1">
              <a:spcBef>
                <a:spcPts val="600"/>
              </a:spcBef>
            </a:pPr>
            <a:r>
              <a:rPr lang="en" u="sng" dirty="0"/>
              <a:t>Learning</a:t>
            </a:r>
            <a:r>
              <a:rPr lang="en" dirty="0"/>
              <a:t>: classical and operant conditioning and observational learning</a:t>
            </a:r>
          </a:p>
          <a:p>
            <a:pPr lvl="1">
              <a:spcBef>
                <a:spcPts val="600"/>
              </a:spcBef>
            </a:pPr>
            <a:r>
              <a:rPr lang="en" u="sng" dirty="0"/>
              <a:t>Cognition</a:t>
            </a:r>
            <a:r>
              <a:rPr lang="en" dirty="0"/>
              <a:t>: expectancies, delay discounting</a:t>
            </a:r>
          </a:p>
        </p:txBody>
      </p:sp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ED372730-9A5C-914E-BDF7-21BA7C8EE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87" y="407670"/>
            <a:ext cx="2474038" cy="16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umaine">
  <a:themeElements>
    <a:clrScheme name="Custom 347">
      <a:dk1>
        <a:srgbClr val="FFFFFF"/>
      </a:dk1>
      <a:lt1>
        <a:srgbClr val="041F30"/>
      </a:lt1>
      <a:dk2>
        <a:srgbClr val="E3E7EC"/>
      </a:dk2>
      <a:lt2>
        <a:srgbClr val="5A6B85"/>
      </a:lt2>
      <a:accent1>
        <a:srgbClr val="6699FF"/>
      </a:accent1>
      <a:accent2>
        <a:srgbClr val="33CCFF"/>
      </a:accent2>
      <a:accent3>
        <a:srgbClr val="33CCCC"/>
      </a:accent3>
      <a:accent4>
        <a:srgbClr val="66FF33"/>
      </a:accent4>
      <a:accent5>
        <a:srgbClr val="FF0066"/>
      </a:accent5>
      <a:accent6>
        <a:srgbClr val="FF66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10194</TotalTime>
  <Words>331</Words>
  <Application>Microsoft Macintosh PowerPoint</Application>
  <PresentationFormat>On-screen Show (16:9)</PresentationFormat>
  <Paragraphs>64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Arial</vt:lpstr>
      <vt:lpstr>Hind</vt:lpstr>
      <vt:lpstr>Dumaine</vt:lpstr>
      <vt:lpstr>Different perspectives on addiction</vt:lpstr>
      <vt:lpstr>PowerPoint Presentation</vt:lpstr>
      <vt:lpstr>Moral Model</vt:lpstr>
      <vt:lpstr>SUD and SMI in prisons and jails</vt:lpstr>
      <vt:lpstr>Disease Model</vt:lpstr>
      <vt:lpstr>PowerPoint Presentation</vt:lpstr>
      <vt:lpstr>Medical Model (biological)</vt:lpstr>
      <vt:lpstr>Brain Changes</vt:lpstr>
      <vt:lpstr>Psychological Model</vt:lpstr>
      <vt:lpstr>PowerPoint Presentation</vt:lpstr>
      <vt:lpstr>Family Model</vt:lpstr>
      <vt:lpstr>Sociocultural Model</vt:lpstr>
      <vt:lpstr>PowerPoint Presentation</vt:lpstr>
      <vt:lpstr>Multi-causal Models</vt:lpstr>
      <vt:lpstr>Addiction Syndrome Model</vt:lpstr>
      <vt:lpstr>Addiction Syndrome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Candice Reel</cp:lastModifiedBy>
  <cp:revision>30</cp:revision>
  <cp:lastPrinted>2021-01-24T18:12:26Z</cp:lastPrinted>
  <dcterms:modified xsi:type="dcterms:W3CDTF">2022-04-11T23:54:35Z</dcterms:modified>
</cp:coreProperties>
</file>