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38"/>
    <p:restoredTop sz="37079"/>
  </p:normalViewPr>
  <p:slideViewPr>
    <p:cSldViewPr snapToGrid="0" snapToObjects="1">
      <p:cViewPr varScale="1">
        <p:scale>
          <a:sx n="41" d="100"/>
          <a:sy n="41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D3581-EE0A-4BBF-AAE5-AA30935D63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B1A3FA-AA14-4025-ABC3-D36591868138}">
      <dgm:prSet/>
      <dgm:spPr/>
      <dgm:t>
        <a:bodyPr/>
        <a:lstStyle/>
        <a:p>
          <a:r>
            <a:rPr lang="en-US"/>
            <a:t>Gambler’s fallacy</a:t>
          </a:r>
        </a:p>
      </dgm:t>
    </dgm:pt>
    <dgm:pt modelId="{E04AA7F4-17C8-43B9-8974-3A71ABC4D52E}" type="parTrans" cxnId="{A60ADC95-3712-4C80-92F9-6D025EFFE4AF}">
      <dgm:prSet/>
      <dgm:spPr/>
      <dgm:t>
        <a:bodyPr/>
        <a:lstStyle/>
        <a:p>
          <a:endParaRPr lang="en-US"/>
        </a:p>
      </dgm:t>
    </dgm:pt>
    <dgm:pt modelId="{2B3130F0-6D87-431C-9A61-383229A22D60}" type="sibTrans" cxnId="{A60ADC95-3712-4C80-92F9-6D025EFFE4AF}">
      <dgm:prSet/>
      <dgm:spPr/>
      <dgm:t>
        <a:bodyPr/>
        <a:lstStyle/>
        <a:p>
          <a:endParaRPr lang="en-US"/>
        </a:p>
      </dgm:t>
    </dgm:pt>
    <dgm:pt modelId="{B6911417-5ED4-47DA-B221-BF1C7AEE4436}">
      <dgm:prSet/>
      <dgm:spPr/>
      <dgm:t>
        <a:bodyPr/>
        <a:lstStyle/>
        <a:p>
          <a:r>
            <a:rPr lang="en-US"/>
            <a:t>Flip a coin 5x, what will happen on the 6</a:t>
          </a:r>
          <a:r>
            <a:rPr lang="en-US" baseline="30000"/>
            <a:t>th</a:t>
          </a:r>
          <a:r>
            <a:rPr lang="en-US"/>
            <a:t>?</a:t>
          </a:r>
        </a:p>
      </dgm:t>
    </dgm:pt>
    <dgm:pt modelId="{0917A718-3D0D-416A-B89E-46CF5E33F359}" type="parTrans" cxnId="{A92C6145-F789-4096-B311-B1097FCF9A3C}">
      <dgm:prSet/>
      <dgm:spPr/>
      <dgm:t>
        <a:bodyPr/>
        <a:lstStyle/>
        <a:p>
          <a:endParaRPr lang="en-US"/>
        </a:p>
      </dgm:t>
    </dgm:pt>
    <dgm:pt modelId="{0DD629AA-D242-45E4-8143-70EF914DF764}" type="sibTrans" cxnId="{A92C6145-F789-4096-B311-B1097FCF9A3C}">
      <dgm:prSet/>
      <dgm:spPr/>
      <dgm:t>
        <a:bodyPr/>
        <a:lstStyle/>
        <a:p>
          <a:endParaRPr lang="en-US"/>
        </a:p>
      </dgm:t>
    </dgm:pt>
    <dgm:pt modelId="{2F33359A-18E7-4D12-8C78-DF9700ABA186}">
      <dgm:prSet/>
      <dgm:spPr/>
      <dgm:t>
        <a:bodyPr/>
        <a:lstStyle/>
        <a:p>
          <a:r>
            <a:rPr lang="en-US"/>
            <a:t>Misunderstanding of randomness</a:t>
          </a:r>
        </a:p>
      </dgm:t>
    </dgm:pt>
    <dgm:pt modelId="{7E6A8D9F-70DF-4DD0-BD8C-8C5AEB3A34C2}" type="parTrans" cxnId="{55B1E00D-01A3-488C-AD5C-21C6814853B3}">
      <dgm:prSet/>
      <dgm:spPr/>
      <dgm:t>
        <a:bodyPr/>
        <a:lstStyle/>
        <a:p>
          <a:endParaRPr lang="en-US"/>
        </a:p>
      </dgm:t>
    </dgm:pt>
    <dgm:pt modelId="{8EEDDBA9-B420-4DD3-96AF-20F70CE6C3D6}" type="sibTrans" cxnId="{55B1E00D-01A3-488C-AD5C-21C6814853B3}">
      <dgm:prSet/>
      <dgm:spPr/>
      <dgm:t>
        <a:bodyPr/>
        <a:lstStyle/>
        <a:p>
          <a:endParaRPr lang="en-US"/>
        </a:p>
      </dgm:t>
    </dgm:pt>
    <dgm:pt modelId="{BA736373-00A6-4078-B89B-E6B255BD33E0}">
      <dgm:prSet/>
      <dgm:spPr/>
      <dgm:t>
        <a:bodyPr/>
        <a:lstStyle/>
        <a:p>
          <a:r>
            <a:rPr lang="en-US"/>
            <a:t>Lottery numbers in sequence or in a pattern</a:t>
          </a:r>
        </a:p>
      </dgm:t>
    </dgm:pt>
    <dgm:pt modelId="{2A66F6D8-2E28-4928-86F8-C581852D8460}" type="parTrans" cxnId="{A56EF519-5132-4D96-BEF9-6845F754C4A5}">
      <dgm:prSet/>
      <dgm:spPr/>
      <dgm:t>
        <a:bodyPr/>
        <a:lstStyle/>
        <a:p>
          <a:endParaRPr lang="en-US"/>
        </a:p>
      </dgm:t>
    </dgm:pt>
    <dgm:pt modelId="{930BA3C4-A1B3-4D5B-900C-E3F9730ADBF9}" type="sibTrans" cxnId="{A56EF519-5132-4D96-BEF9-6845F754C4A5}">
      <dgm:prSet/>
      <dgm:spPr/>
      <dgm:t>
        <a:bodyPr/>
        <a:lstStyle/>
        <a:p>
          <a:endParaRPr lang="en-US"/>
        </a:p>
      </dgm:t>
    </dgm:pt>
    <dgm:pt modelId="{9068134A-42D5-4AE0-A33A-05230DCD6A9B}">
      <dgm:prSet/>
      <dgm:spPr/>
      <dgm:t>
        <a:bodyPr/>
        <a:lstStyle/>
        <a:p>
          <a:r>
            <a:rPr lang="en-US"/>
            <a:t>Illusion of control</a:t>
          </a:r>
        </a:p>
      </dgm:t>
    </dgm:pt>
    <dgm:pt modelId="{A1B5D23F-F99C-4513-A774-024F76D6CC43}" type="parTrans" cxnId="{03D7B3C9-542E-4094-9040-8D5C2D81EBCF}">
      <dgm:prSet/>
      <dgm:spPr/>
      <dgm:t>
        <a:bodyPr/>
        <a:lstStyle/>
        <a:p>
          <a:endParaRPr lang="en-US"/>
        </a:p>
      </dgm:t>
    </dgm:pt>
    <dgm:pt modelId="{E297BAC0-3EC3-486F-937F-1F1A321153A9}" type="sibTrans" cxnId="{03D7B3C9-542E-4094-9040-8D5C2D81EBCF}">
      <dgm:prSet/>
      <dgm:spPr/>
      <dgm:t>
        <a:bodyPr/>
        <a:lstStyle/>
        <a:p>
          <a:endParaRPr lang="en-US"/>
        </a:p>
      </dgm:t>
    </dgm:pt>
    <dgm:pt modelId="{6694FADC-7624-4298-8452-C68A8D29E14A}">
      <dgm:prSet/>
      <dgm:spPr/>
      <dgm:t>
        <a:bodyPr/>
        <a:lstStyle/>
        <a:p>
          <a:r>
            <a:rPr lang="en-US"/>
            <a:t>Blowing on the dice, strategy at the slots</a:t>
          </a:r>
        </a:p>
      </dgm:t>
    </dgm:pt>
    <dgm:pt modelId="{EB207161-6A47-41CA-892D-6DCB0A81B6FE}" type="parTrans" cxnId="{DBCDC8D6-0D6C-4EF8-9564-1C91C6AC53AF}">
      <dgm:prSet/>
      <dgm:spPr/>
      <dgm:t>
        <a:bodyPr/>
        <a:lstStyle/>
        <a:p>
          <a:endParaRPr lang="en-US"/>
        </a:p>
      </dgm:t>
    </dgm:pt>
    <dgm:pt modelId="{AC9BE3A2-B2E2-4868-A656-E4FB090079BB}" type="sibTrans" cxnId="{DBCDC8D6-0D6C-4EF8-9564-1C91C6AC53AF}">
      <dgm:prSet/>
      <dgm:spPr/>
      <dgm:t>
        <a:bodyPr/>
        <a:lstStyle/>
        <a:p>
          <a:endParaRPr lang="en-US"/>
        </a:p>
      </dgm:t>
    </dgm:pt>
    <dgm:pt modelId="{464DFD6B-0FBD-4913-AD46-6EC60FE3041E}">
      <dgm:prSet/>
      <dgm:spPr/>
      <dgm:t>
        <a:bodyPr/>
        <a:lstStyle/>
        <a:p>
          <a:r>
            <a:rPr lang="en-US"/>
            <a:t>https://www.youtube.com/watch?v=QH1iTGnPQH4</a:t>
          </a:r>
        </a:p>
      </dgm:t>
    </dgm:pt>
    <dgm:pt modelId="{CDB8361E-9A5A-4B26-BC03-D1EFD6034D35}" type="parTrans" cxnId="{0704188E-886C-47AB-AAD7-52A44BAE73A9}">
      <dgm:prSet/>
      <dgm:spPr/>
      <dgm:t>
        <a:bodyPr/>
        <a:lstStyle/>
        <a:p>
          <a:endParaRPr lang="en-US"/>
        </a:p>
      </dgm:t>
    </dgm:pt>
    <dgm:pt modelId="{F7B68EFF-7837-4E9B-82C3-2176C4F4C7CE}" type="sibTrans" cxnId="{0704188E-886C-47AB-AAD7-52A44BAE73A9}">
      <dgm:prSet/>
      <dgm:spPr/>
      <dgm:t>
        <a:bodyPr/>
        <a:lstStyle/>
        <a:p>
          <a:endParaRPr lang="en-US"/>
        </a:p>
      </dgm:t>
    </dgm:pt>
    <dgm:pt modelId="{6176CAA3-8893-6A43-84E3-6D7CFC334667}" type="pres">
      <dgm:prSet presAssocID="{202D3581-EE0A-4BBF-AAE5-AA30935D6330}" presName="linear" presStyleCnt="0">
        <dgm:presLayoutVars>
          <dgm:animLvl val="lvl"/>
          <dgm:resizeHandles val="exact"/>
        </dgm:presLayoutVars>
      </dgm:prSet>
      <dgm:spPr/>
    </dgm:pt>
    <dgm:pt modelId="{2092BF2C-910A-6D40-92F1-8FF78117F70A}" type="pres">
      <dgm:prSet presAssocID="{7BB1A3FA-AA14-4025-ABC3-D365918681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77C33C-7C4D-224F-B645-644EB798DA6B}" type="pres">
      <dgm:prSet presAssocID="{7BB1A3FA-AA14-4025-ABC3-D36591868138}" presName="childText" presStyleLbl="revTx" presStyleIdx="0" presStyleCnt="3">
        <dgm:presLayoutVars>
          <dgm:bulletEnabled val="1"/>
        </dgm:presLayoutVars>
      </dgm:prSet>
      <dgm:spPr/>
    </dgm:pt>
    <dgm:pt modelId="{8A21B821-E02A-A641-BE93-02547FCC9839}" type="pres">
      <dgm:prSet presAssocID="{2F33359A-18E7-4D12-8C78-DF9700ABA1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3F1583-3D66-734D-B7B4-455DBCF502F3}" type="pres">
      <dgm:prSet presAssocID="{2F33359A-18E7-4D12-8C78-DF9700ABA186}" presName="childText" presStyleLbl="revTx" presStyleIdx="1" presStyleCnt="3">
        <dgm:presLayoutVars>
          <dgm:bulletEnabled val="1"/>
        </dgm:presLayoutVars>
      </dgm:prSet>
      <dgm:spPr/>
    </dgm:pt>
    <dgm:pt modelId="{2FBF0C6A-0FAC-8F4E-9E47-88A7C30E6789}" type="pres">
      <dgm:prSet presAssocID="{9068134A-42D5-4AE0-A33A-05230DCD6A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C41D26-D219-8E46-8C2C-48A874C02A3A}" type="pres">
      <dgm:prSet presAssocID="{9068134A-42D5-4AE0-A33A-05230DCD6A9B}" presName="childText" presStyleLbl="revTx" presStyleIdx="2" presStyleCnt="3">
        <dgm:presLayoutVars>
          <dgm:bulletEnabled val="1"/>
        </dgm:presLayoutVars>
      </dgm:prSet>
      <dgm:spPr/>
    </dgm:pt>
    <dgm:pt modelId="{5701D5FD-0F59-E84F-AC55-FCE91674DF97}" type="pres">
      <dgm:prSet presAssocID="{464DFD6B-0FBD-4913-AD46-6EC60FE304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B1E00D-01A3-488C-AD5C-21C6814853B3}" srcId="{202D3581-EE0A-4BBF-AAE5-AA30935D6330}" destId="{2F33359A-18E7-4D12-8C78-DF9700ABA186}" srcOrd="1" destOrd="0" parTransId="{7E6A8D9F-70DF-4DD0-BD8C-8C5AEB3A34C2}" sibTransId="{8EEDDBA9-B420-4DD3-96AF-20F70CE6C3D6}"/>
    <dgm:cxn modelId="{A56EF519-5132-4D96-BEF9-6845F754C4A5}" srcId="{2F33359A-18E7-4D12-8C78-DF9700ABA186}" destId="{BA736373-00A6-4078-B89B-E6B255BD33E0}" srcOrd="0" destOrd="0" parTransId="{2A66F6D8-2E28-4928-86F8-C581852D8460}" sibTransId="{930BA3C4-A1B3-4D5B-900C-E3F9730ADBF9}"/>
    <dgm:cxn modelId="{50D20C2A-C02A-D447-8A9F-233A23F410BF}" type="presOf" srcId="{464DFD6B-0FBD-4913-AD46-6EC60FE3041E}" destId="{5701D5FD-0F59-E84F-AC55-FCE91674DF97}" srcOrd="0" destOrd="0" presId="urn:microsoft.com/office/officeart/2005/8/layout/vList2"/>
    <dgm:cxn modelId="{A92C6145-F789-4096-B311-B1097FCF9A3C}" srcId="{7BB1A3FA-AA14-4025-ABC3-D36591868138}" destId="{B6911417-5ED4-47DA-B221-BF1C7AEE4436}" srcOrd="0" destOrd="0" parTransId="{0917A718-3D0D-416A-B89E-46CF5E33F359}" sibTransId="{0DD629AA-D242-45E4-8143-70EF914DF764}"/>
    <dgm:cxn modelId="{FAF7C94C-9595-774A-A154-B5030C70901F}" type="presOf" srcId="{2F33359A-18E7-4D12-8C78-DF9700ABA186}" destId="{8A21B821-E02A-A641-BE93-02547FCC9839}" srcOrd="0" destOrd="0" presId="urn:microsoft.com/office/officeart/2005/8/layout/vList2"/>
    <dgm:cxn modelId="{52569472-019C-CE40-AF71-5559E0E31E78}" type="presOf" srcId="{9068134A-42D5-4AE0-A33A-05230DCD6A9B}" destId="{2FBF0C6A-0FAC-8F4E-9E47-88A7C30E6789}" srcOrd="0" destOrd="0" presId="urn:microsoft.com/office/officeart/2005/8/layout/vList2"/>
    <dgm:cxn modelId="{0704188E-886C-47AB-AAD7-52A44BAE73A9}" srcId="{202D3581-EE0A-4BBF-AAE5-AA30935D6330}" destId="{464DFD6B-0FBD-4913-AD46-6EC60FE3041E}" srcOrd="3" destOrd="0" parTransId="{CDB8361E-9A5A-4B26-BC03-D1EFD6034D35}" sibTransId="{F7B68EFF-7837-4E9B-82C3-2176C4F4C7CE}"/>
    <dgm:cxn modelId="{A60ADC95-3712-4C80-92F9-6D025EFFE4AF}" srcId="{202D3581-EE0A-4BBF-AAE5-AA30935D6330}" destId="{7BB1A3FA-AA14-4025-ABC3-D36591868138}" srcOrd="0" destOrd="0" parTransId="{E04AA7F4-17C8-43B9-8974-3A71ABC4D52E}" sibTransId="{2B3130F0-6D87-431C-9A61-383229A22D60}"/>
    <dgm:cxn modelId="{6CCF95A0-5A60-D746-AC28-D493D9BB5E15}" type="presOf" srcId="{B6911417-5ED4-47DA-B221-BF1C7AEE4436}" destId="{4777C33C-7C4D-224F-B645-644EB798DA6B}" srcOrd="0" destOrd="0" presId="urn:microsoft.com/office/officeart/2005/8/layout/vList2"/>
    <dgm:cxn modelId="{87E44EC3-CECA-454D-BC1B-47E35E290948}" type="presOf" srcId="{BA736373-00A6-4078-B89B-E6B255BD33E0}" destId="{093F1583-3D66-734D-B7B4-455DBCF502F3}" srcOrd="0" destOrd="0" presId="urn:microsoft.com/office/officeart/2005/8/layout/vList2"/>
    <dgm:cxn modelId="{03D7B3C9-542E-4094-9040-8D5C2D81EBCF}" srcId="{202D3581-EE0A-4BBF-AAE5-AA30935D6330}" destId="{9068134A-42D5-4AE0-A33A-05230DCD6A9B}" srcOrd="2" destOrd="0" parTransId="{A1B5D23F-F99C-4513-A774-024F76D6CC43}" sibTransId="{E297BAC0-3EC3-486F-937F-1F1A321153A9}"/>
    <dgm:cxn modelId="{DBCDC8D6-0D6C-4EF8-9564-1C91C6AC53AF}" srcId="{9068134A-42D5-4AE0-A33A-05230DCD6A9B}" destId="{6694FADC-7624-4298-8452-C68A8D29E14A}" srcOrd="0" destOrd="0" parTransId="{EB207161-6A47-41CA-892D-6DCB0A81B6FE}" sibTransId="{AC9BE3A2-B2E2-4868-A656-E4FB090079BB}"/>
    <dgm:cxn modelId="{E608E7D9-B9EF-AE4D-8532-F8F85177BA54}" type="presOf" srcId="{202D3581-EE0A-4BBF-AAE5-AA30935D6330}" destId="{6176CAA3-8893-6A43-84E3-6D7CFC334667}" srcOrd="0" destOrd="0" presId="urn:microsoft.com/office/officeart/2005/8/layout/vList2"/>
    <dgm:cxn modelId="{8E3A74F7-2FBF-3F48-ADB4-B50AFA00EEEC}" type="presOf" srcId="{7BB1A3FA-AA14-4025-ABC3-D36591868138}" destId="{2092BF2C-910A-6D40-92F1-8FF78117F70A}" srcOrd="0" destOrd="0" presId="urn:microsoft.com/office/officeart/2005/8/layout/vList2"/>
    <dgm:cxn modelId="{D4717BFE-46A6-AD4E-989C-6D53DD119DA4}" type="presOf" srcId="{6694FADC-7624-4298-8452-C68A8D29E14A}" destId="{25C41D26-D219-8E46-8C2C-48A874C02A3A}" srcOrd="0" destOrd="0" presId="urn:microsoft.com/office/officeart/2005/8/layout/vList2"/>
    <dgm:cxn modelId="{F0E2002E-D19D-EA4E-9E8D-84232198BDB0}" type="presParOf" srcId="{6176CAA3-8893-6A43-84E3-6D7CFC334667}" destId="{2092BF2C-910A-6D40-92F1-8FF78117F70A}" srcOrd="0" destOrd="0" presId="urn:microsoft.com/office/officeart/2005/8/layout/vList2"/>
    <dgm:cxn modelId="{AAACE0CD-854F-2D40-9FEE-D0B7BC4B15E3}" type="presParOf" srcId="{6176CAA3-8893-6A43-84E3-6D7CFC334667}" destId="{4777C33C-7C4D-224F-B645-644EB798DA6B}" srcOrd="1" destOrd="0" presId="urn:microsoft.com/office/officeart/2005/8/layout/vList2"/>
    <dgm:cxn modelId="{3561EB5D-645E-AD4C-A063-283B1A56F3DC}" type="presParOf" srcId="{6176CAA3-8893-6A43-84E3-6D7CFC334667}" destId="{8A21B821-E02A-A641-BE93-02547FCC9839}" srcOrd="2" destOrd="0" presId="urn:microsoft.com/office/officeart/2005/8/layout/vList2"/>
    <dgm:cxn modelId="{892D67C4-159E-A54C-9ED5-326C39BCB815}" type="presParOf" srcId="{6176CAA3-8893-6A43-84E3-6D7CFC334667}" destId="{093F1583-3D66-734D-B7B4-455DBCF502F3}" srcOrd="3" destOrd="0" presId="urn:microsoft.com/office/officeart/2005/8/layout/vList2"/>
    <dgm:cxn modelId="{12307343-F1CE-EB4A-B331-D02C55463FE8}" type="presParOf" srcId="{6176CAA3-8893-6A43-84E3-6D7CFC334667}" destId="{2FBF0C6A-0FAC-8F4E-9E47-88A7C30E6789}" srcOrd="4" destOrd="0" presId="urn:microsoft.com/office/officeart/2005/8/layout/vList2"/>
    <dgm:cxn modelId="{FEC66C09-F995-0B4F-84D3-CC74E6E081FB}" type="presParOf" srcId="{6176CAA3-8893-6A43-84E3-6D7CFC334667}" destId="{25C41D26-D219-8E46-8C2C-48A874C02A3A}" srcOrd="5" destOrd="0" presId="urn:microsoft.com/office/officeart/2005/8/layout/vList2"/>
    <dgm:cxn modelId="{0725D8A5-68DA-ED47-9D39-4B201F3B21CB}" type="presParOf" srcId="{6176CAA3-8893-6A43-84E3-6D7CFC334667}" destId="{5701D5FD-0F59-E84F-AC55-FCE91674DF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2BF2C-910A-6D40-92F1-8FF78117F70A}">
      <dsp:nvSpPr>
        <dsp:cNvPr id="0" name=""/>
        <dsp:cNvSpPr/>
      </dsp:nvSpPr>
      <dsp:spPr>
        <a:xfrm>
          <a:off x="0" y="1290"/>
          <a:ext cx="6900512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Gambler’s fallacy</a:t>
          </a:r>
        </a:p>
      </dsp:txBody>
      <dsp:txXfrm>
        <a:off x="44492" y="45782"/>
        <a:ext cx="6811528" cy="822446"/>
      </dsp:txXfrm>
    </dsp:sp>
    <dsp:sp modelId="{4777C33C-7C4D-224F-B645-644EB798DA6B}">
      <dsp:nvSpPr>
        <dsp:cNvPr id="0" name=""/>
        <dsp:cNvSpPr/>
      </dsp:nvSpPr>
      <dsp:spPr>
        <a:xfrm>
          <a:off x="0" y="912720"/>
          <a:ext cx="690051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Flip a coin 5x, what will happen on the 6</a:t>
          </a:r>
          <a:r>
            <a:rPr lang="en-US" sz="3000" kern="1200" baseline="30000"/>
            <a:t>th</a:t>
          </a:r>
          <a:r>
            <a:rPr lang="en-US" sz="3000" kern="1200"/>
            <a:t>?</a:t>
          </a:r>
        </a:p>
      </dsp:txBody>
      <dsp:txXfrm>
        <a:off x="0" y="912720"/>
        <a:ext cx="6900512" cy="629280"/>
      </dsp:txXfrm>
    </dsp:sp>
    <dsp:sp modelId="{8A21B821-E02A-A641-BE93-02547FCC9839}">
      <dsp:nvSpPr>
        <dsp:cNvPr id="0" name=""/>
        <dsp:cNvSpPr/>
      </dsp:nvSpPr>
      <dsp:spPr>
        <a:xfrm>
          <a:off x="0" y="1542000"/>
          <a:ext cx="6900512" cy="911430"/>
        </a:xfrm>
        <a:prstGeom prst="roundRect">
          <a:avLst/>
        </a:prstGeom>
        <a:solidFill>
          <a:schemeClr val="accent2">
            <a:hueOff val="1012668"/>
            <a:satOff val="1935"/>
            <a:lumOff val="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Misunderstanding of randomness</a:t>
          </a:r>
        </a:p>
      </dsp:txBody>
      <dsp:txXfrm>
        <a:off x="44492" y="1586492"/>
        <a:ext cx="6811528" cy="822446"/>
      </dsp:txXfrm>
    </dsp:sp>
    <dsp:sp modelId="{093F1583-3D66-734D-B7B4-455DBCF502F3}">
      <dsp:nvSpPr>
        <dsp:cNvPr id="0" name=""/>
        <dsp:cNvSpPr/>
      </dsp:nvSpPr>
      <dsp:spPr>
        <a:xfrm>
          <a:off x="0" y="2453430"/>
          <a:ext cx="690051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Lottery numbers in sequence or in a pattern</a:t>
          </a:r>
        </a:p>
      </dsp:txBody>
      <dsp:txXfrm>
        <a:off x="0" y="2453430"/>
        <a:ext cx="6900512" cy="629280"/>
      </dsp:txXfrm>
    </dsp:sp>
    <dsp:sp modelId="{2FBF0C6A-0FAC-8F4E-9E47-88A7C30E6789}">
      <dsp:nvSpPr>
        <dsp:cNvPr id="0" name=""/>
        <dsp:cNvSpPr/>
      </dsp:nvSpPr>
      <dsp:spPr>
        <a:xfrm>
          <a:off x="0" y="3082710"/>
          <a:ext cx="6900512" cy="911430"/>
        </a:xfrm>
        <a:prstGeom prst="roundRect">
          <a:avLst/>
        </a:prstGeom>
        <a:solidFill>
          <a:schemeClr val="accent2">
            <a:hueOff val="2025336"/>
            <a:satOff val="3871"/>
            <a:lumOff val="30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Illusion of control</a:t>
          </a:r>
        </a:p>
      </dsp:txBody>
      <dsp:txXfrm>
        <a:off x="44492" y="3127202"/>
        <a:ext cx="6811528" cy="822446"/>
      </dsp:txXfrm>
    </dsp:sp>
    <dsp:sp modelId="{25C41D26-D219-8E46-8C2C-48A874C02A3A}">
      <dsp:nvSpPr>
        <dsp:cNvPr id="0" name=""/>
        <dsp:cNvSpPr/>
      </dsp:nvSpPr>
      <dsp:spPr>
        <a:xfrm>
          <a:off x="0" y="3994140"/>
          <a:ext cx="690051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Blowing on the dice, strategy at the slots</a:t>
          </a:r>
        </a:p>
      </dsp:txBody>
      <dsp:txXfrm>
        <a:off x="0" y="3994140"/>
        <a:ext cx="6900512" cy="629280"/>
      </dsp:txXfrm>
    </dsp:sp>
    <dsp:sp modelId="{5701D5FD-0F59-E84F-AC55-FCE91674DF97}">
      <dsp:nvSpPr>
        <dsp:cNvPr id="0" name=""/>
        <dsp:cNvSpPr/>
      </dsp:nvSpPr>
      <dsp:spPr>
        <a:xfrm>
          <a:off x="0" y="4623420"/>
          <a:ext cx="6900512" cy="911430"/>
        </a:xfrm>
        <a:prstGeom prst="roundRect">
          <a:avLst/>
        </a:prstGeom>
        <a:solidFill>
          <a:schemeClr val="accent2">
            <a:hueOff val="3038004"/>
            <a:satOff val="5806"/>
            <a:lumOff val="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https://www.youtube.com/watch?v=QH1iTGnPQH4</a:t>
          </a:r>
        </a:p>
      </dsp:txBody>
      <dsp:txXfrm>
        <a:off x="44492" y="4667912"/>
        <a:ext cx="6811528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1000E-3D6E-A240-A4EA-E0DC3508D5A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1E5F-1068-7145-80BD-0A939489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3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41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54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08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40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6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8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94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7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4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923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03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F4A66-8D1F-D146-8F4E-6994C9109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13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4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9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0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7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ississippitoday.org/2020/02/24/sports-betting-could-be-coming-to-cellphon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journalistsresource.org/studies/society/culture/pathological-gambling-casin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antigarcia.net/2012/06/terciarizac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sgamblingsites.com/news/tennessee-ready-for-sports-bett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ondoaspie.com/2014/01/29/autismo-e-asperger-con-il-dsm-5-alcuni-bambini-riceveranno-una-diagnosi-di-disturbo-della-comunicazione-social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chnofaq.org/posts/2020/10/hints-to-make-you-a-winner-in-the-roulette-ga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chnofaq.org/posts/2019/04/online-casinos-are-taking-over-the-virtual-world-in-201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conversation.com/has-a-deluge-of-tv-gambling-ads-made-britain-a-nation-of-problem-punters-6222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youtube.com/watch?v=EOuYGSipH0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wiQ5nZ6gyIY" TargetMode="External"/><Relationship Id="rId5" Type="http://schemas.openxmlformats.org/officeDocument/2006/relationships/hyperlink" Target="http://www.youtube.com/watch?v=rzfrV3WcXMM" TargetMode="External"/><Relationship Id="rId4" Type="http://schemas.openxmlformats.org/officeDocument/2006/relationships/hyperlink" Target="http://theconversation.com/responsible-gambling-and-the-spectacle-of-the-problem-gambler-1357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heconversation.com/disordered-gambling-focusing-on-more-than-just-problem-gamblers-1660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5SzIN63w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24B9C63-F811-DD08-32EF-0D6C178482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34" r="-1" b="-1"/>
          <a:stretch/>
        </p:blipFill>
        <p:spPr>
          <a:xfrm>
            <a:off x="20" y="10"/>
            <a:ext cx="12185884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D1047C-7BE7-47BE-ABA7-DE6801D1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1E1CC-937E-B445-880E-3C4CE63F1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Gambling Addiction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4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8CC30-0FFD-2646-8658-A7BC2D4B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Cognitive distortions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4925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BA4A6F-44A3-7285-6DB9-FCD79D47F1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38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054E1-4B1F-5B41-B0A1-C7AF4D3B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Automaticity</a:t>
            </a:r>
          </a:p>
        </p:txBody>
      </p:sp>
      <p:pic>
        <p:nvPicPr>
          <p:cNvPr id="6" name="Content Placeholder 5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B2825D5F-5692-634B-97FB-7B914704D5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155" b="3424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9A6B7-FD8D-F445-8DF4-A581CCD5E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805362"/>
            <a:ext cx="7452362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Fugue-like state where they find themselves engaging in unplanned, spontaneous gambling activity. 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Once compulsions triggered -&gt; in a trance, only broken when experience ends.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Gambling binge = like a blackout; lose sense of time, unaware of money spent, disoriented, despair, &amp; depression. </a:t>
            </a:r>
          </a:p>
        </p:txBody>
      </p:sp>
    </p:spTree>
    <p:extLst>
      <p:ext uri="{BB962C8B-B14F-4D97-AF65-F5344CB8AC3E}">
        <p14:creationId xmlns:p14="http://schemas.microsoft.com/office/powerpoint/2010/main" val="308217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19BAA-BDE6-714D-BA16-89C8D83A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Action gamblers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6" name="Content Placeholder 5" descr="A group of people sitting at a table playing a game&#10;&#10;Description automatically generated with medium confidence">
            <a:extLst>
              <a:ext uri="{FF2B5EF4-FFF2-40B4-BE49-F238E27FC236}">
                <a16:creationId xmlns:a16="http://schemas.microsoft.com/office/drawing/2014/main" id="{C604D222-C64D-074A-9463-DBA10EA26A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638" r="-2" b="-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1F2B-1995-0D43-B816-D41808C29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On a high, rush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Starts with the first big win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endParaRPr lang="en-US" sz="2600" dirty="0"/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Mostly males, views gambling as a skill to be learned, feel powerful and special, tend to play skill games (i.e. poker or blackjack), narcissist, anti-social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endParaRPr lang="en-US" sz="2600" dirty="0"/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Fluctuate between extreme confidence to self-doubt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endParaRPr lang="en-US" sz="2600" dirty="0"/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Workplace signs: late, long lunches, etc.</a:t>
            </a:r>
          </a:p>
        </p:txBody>
      </p:sp>
    </p:spTree>
    <p:extLst>
      <p:ext uri="{BB962C8B-B14F-4D97-AF65-F5344CB8AC3E}">
        <p14:creationId xmlns:p14="http://schemas.microsoft.com/office/powerpoint/2010/main" val="197513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5730D-18C0-7C41-87E6-3D0C259B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Escape gamblers</a:t>
            </a:r>
          </a:p>
        </p:txBody>
      </p:sp>
      <p:pic>
        <p:nvPicPr>
          <p:cNvPr id="6" name="Content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id="{2EFD9A42-3F09-2D4E-801A-C6FBA5C6A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107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5DB89-D9FB-A84C-ACB5-C119AE398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805361"/>
            <a:ext cx="6897626" cy="17299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Seek numbing and trance-like state, seeks sedation and anonymity, escape from the daily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More commonly women, become friends with casino staff, have favorite machines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Begins much later in life, no significant wins in their history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Not the excitement -&gt; more of a relief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Slot machines and lotteries</a:t>
            </a:r>
          </a:p>
        </p:txBody>
      </p:sp>
    </p:spTree>
    <p:extLst>
      <p:ext uri="{BB962C8B-B14F-4D97-AF65-F5344CB8AC3E}">
        <p14:creationId xmlns:p14="http://schemas.microsoft.com/office/powerpoint/2010/main" val="75706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D1352-86CB-C845-8D1D-02532DBD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Gambling Addiction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ECF0-1195-7F44-A562-D2791F6FA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0">
              <a:spcBef>
                <a:spcPts val="600"/>
              </a:spcBef>
              <a:buSzPts val="2400"/>
            </a:pPr>
            <a:r>
              <a:rPr lang="en-US" sz="3000" dirty="0"/>
              <a:t>Gambling is to play games of chance for money or other rewards.</a:t>
            </a:r>
          </a:p>
          <a:p>
            <a:pPr marL="457200" lvl="0">
              <a:spcBef>
                <a:spcPts val="600"/>
              </a:spcBef>
              <a:buSzPts val="2400"/>
            </a:pPr>
            <a:r>
              <a:rPr lang="en-US" sz="3000" dirty="0"/>
              <a:t>Goal: risk something of value with the hope of increasing wealth or status.</a:t>
            </a:r>
          </a:p>
          <a:p>
            <a:pPr marL="457200" lvl="0">
              <a:spcBef>
                <a:spcPts val="600"/>
              </a:spcBef>
              <a:buSzPts val="2400"/>
            </a:pPr>
            <a:r>
              <a:rPr lang="en-US" sz="3000" dirty="0"/>
              <a:t>Reality: based on certainty the gambler will lose more than they win.</a:t>
            </a:r>
          </a:p>
        </p:txBody>
      </p:sp>
      <p:pic>
        <p:nvPicPr>
          <p:cNvPr id="9" name="Content Placeholder 8" descr="A person with his hands on his face&#10;&#10;Description automatically generated with medium confidence">
            <a:extLst>
              <a:ext uri="{FF2B5EF4-FFF2-40B4-BE49-F238E27FC236}">
                <a16:creationId xmlns:a16="http://schemas.microsoft.com/office/drawing/2014/main" id="{5F934FD3-0DC1-E345-9AFE-7CC9C74AB8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068" r="2878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5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556B9-40B4-2C43-A67D-E179F928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Gambling addiction</a:t>
            </a:r>
          </a:p>
        </p:txBody>
      </p:sp>
      <p:pic>
        <p:nvPicPr>
          <p:cNvPr id="6" name="Content Placeholder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9AB7747-6596-1047-A473-CF34CAADF2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045" r="4591" b="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EB05C-DAD6-5449-8C69-AF1E5C57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0">
              <a:spcBef>
                <a:spcPts val="600"/>
              </a:spcBef>
              <a:buSzPts val="2400"/>
            </a:pPr>
            <a:r>
              <a:rPr lang="en-US" dirty="0"/>
              <a:t>Gambling Disorder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DSM-5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Same chapter as SUD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Only behavioral addiction listed in the SUD chapter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Internet Gaming D/O is in the appendix now.</a:t>
            </a:r>
          </a:p>
        </p:txBody>
      </p:sp>
    </p:spTree>
    <p:extLst>
      <p:ext uri="{BB962C8B-B14F-4D97-AF65-F5344CB8AC3E}">
        <p14:creationId xmlns:p14="http://schemas.microsoft.com/office/powerpoint/2010/main" val="131781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43CC9-6F72-1B42-8872-A27540C8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Diagnostic criteria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7D95-7064-6242-A031-553178E12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700" dirty="0"/>
              <a:t>Persistent and recurrent problematic gambling behavior leading to clinically significant impairment or distress and some of these symptoms: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endParaRPr lang="en-US" sz="2700" dirty="0"/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700" dirty="0"/>
              <a:t>Increasing $ to get excited, irritable when cutting back, repeated efforts to cut back, gambling on the mind, gambles to cope, after losing returns to get even, lies to conceal, jeopardizes relationships, &amp; needs money to relieve financial burden.</a:t>
            </a:r>
          </a:p>
        </p:txBody>
      </p:sp>
      <p:pic>
        <p:nvPicPr>
          <p:cNvPr id="6" name="Content Placeholder 5" descr="A close-up of a roulette wheel&#10;&#10;Description automatically generated with medium confidence">
            <a:extLst>
              <a:ext uri="{FF2B5EF4-FFF2-40B4-BE49-F238E27FC236}">
                <a16:creationId xmlns:a16="http://schemas.microsoft.com/office/drawing/2014/main" id="{8B144D24-3FDD-E144-A15D-24CCA8F9BE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264" r="264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168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5DC6D5-A7B0-4D09-A7A5-62869A0D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6" name="Content Placeholder 5" descr="A person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FF292962-9A6D-DE48-AD55-8BCFD07B9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5" b="1810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440CE3-25E7-F647-BB61-051884AF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7082"/>
            <a:ext cx="3803904" cy="5123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Gambling addiction</a:t>
            </a:r>
          </a:p>
        </p:txBody>
      </p:sp>
      <p:sp>
        <p:nvSpPr>
          <p:cNvPr id="16" name="sketchy rectangle">
            <a:extLst>
              <a:ext uri="{FF2B5EF4-FFF2-40B4-BE49-F238E27FC236}">
                <a16:creationId xmlns:a16="http://schemas.microsoft.com/office/drawing/2014/main" id="{E72C4BCF-DD12-4745-97A9-F340887E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0453" y="563667"/>
            <a:ext cx="6570918" cy="5579082"/>
          </a:xfrm>
          <a:custGeom>
            <a:avLst/>
            <a:gdLst>
              <a:gd name="connsiteX0" fmla="*/ 0 w 6570918"/>
              <a:gd name="connsiteY0" fmla="*/ 0 h 5579082"/>
              <a:gd name="connsiteX1" fmla="*/ 525673 w 6570918"/>
              <a:gd name="connsiteY1" fmla="*/ 0 h 5579082"/>
              <a:gd name="connsiteX2" fmla="*/ 1182765 w 6570918"/>
              <a:gd name="connsiteY2" fmla="*/ 0 h 5579082"/>
              <a:gd name="connsiteX3" fmla="*/ 1905566 w 6570918"/>
              <a:gd name="connsiteY3" fmla="*/ 0 h 5579082"/>
              <a:gd name="connsiteX4" fmla="*/ 2365530 w 6570918"/>
              <a:gd name="connsiteY4" fmla="*/ 0 h 5579082"/>
              <a:gd name="connsiteX5" fmla="*/ 2825495 w 6570918"/>
              <a:gd name="connsiteY5" fmla="*/ 0 h 5579082"/>
              <a:gd name="connsiteX6" fmla="*/ 3614005 w 6570918"/>
              <a:gd name="connsiteY6" fmla="*/ 0 h 5579082"/>
              <a:gd name="connsiteX7" fmla="*/ 4271097 w 6570918"/>
              <a:gd name="connsiteY7" fmla="*/ 0 h 5579082"/>
              <a:gd name="connsiteX8" fmla="*/ 4731061 w 6570918"/>
              <a:gd name="connsiteY8" fmla="*/ 0 h 5579082"/>
              <a:gd name="connsiteX9" fmla="*/ 5388153 w 6570918"/>
              <a:gd name="connsiteY9" fmla="*/ 0 h 5579082"/>
              <a:gd name="connsiteX10" fmla="*/ 6570918 w 6570918"/>
              <a:gd name="connsiteY10" fmla="*/ 0 h 5579082"/>
              <a:gd name="connsiteX11" fmla="*/ 6570918 w 6570918"/>
              <a:gd name="connsiteY11" fmla="*/ 641594 h 5579082"/>
              <a:gd name="connsiteX12" fmla="*/ 6570918 w 6570918"/>
              <a:gd name="connsiteY12" fmla="*/ 1338980 h 5579082"/>
              <a:gd name="connsiteX13" fmla="*/ 6570918 w 6570918"/>
              <a:gd name="connsiteY13" fmla="*/ 1868992 h 5579082"/>
              <a:gd name="connsiteX14" fmla="*/ 6570918 w 6570918"/>
              <a:gd name="connsiteY14" fmla="*/ 2677959 h 5579082"/>
              <a:gd name="connsiteX15" fmla="*/ 6570918 w 6570918"/>
              <a:gd name="connsiteY15" fmla="*/ 3375345 h 5579082"/>
              <a:gd name="connsiteX16" fmla="*/ 6570918 w 6570918"/>
              <a:gd name="connsiteY16" fmla="*/ 4184312 h 5579082"/>
              <a:gd name="connsiteX17" fmla="*/ 6570918 w 6570918"/>
              <a:gd name="connsiteY17" fmla="*/ 4825906 h 5579082"/>
              <a:gd name="connsiteX18" fmla="*/ 6570918 w 6570918"/>
              <a:gd name="connsiteY18" fmla="*/ 5579082 h 5579082"/>
              <a:gd name="connsiteX19" fmla="*/ 5913826 w 6570918"/>
              <a:gd name="connsiteY19" fmla="*/ 5579082 h 5579082"/>
              <a:gd name="connsiteX20" fmla="*/ 5256734 w 6570918"/>
              <a:gd name="connsiteY20" fmla="*/ 5579082 h 5579082"/>
              <a:gd name="connsiteX21" fmla="*/ 4796770 w 6570918"/>
              <a:gd name="connsiteY21" fmla="*/ 5579082 h 5579082"/>
              <a:gd name="connsiteX22" fmla="*/ 4139678 w 6570918"/>
              <a:gd name="connsiteY22" fmla="*/ 5579082 h 5579082"/>
              <a:gd name="connsiteX23" fmla="*/ 3548296 w 6570918"/>
              <a:gd name="connsiteY23" fmla="*/ 5579082 h 5579082"/>
              <a:gd name="connsiteX24" fmla="*/ 2956913 w 6570918"/>
              <a:gd name="connsiteY24" fmla="*/ 5579082 h 5579082"/>
              <a:gd name="connsiteX25" fmla="*/ 2365530 w 6570918"/>
              <a:gd name="connsiteY25" fmla="*/ 5579082 h 5579082"/>
              <a:gd name="connsiteX26" fmla="*/ 1774148 w 6570918"/>
              <a:gd name="connsiteY26" fmla="*/ 5579082 h 5579082"/>
              <a:gd name="connsiteX27" fmla="*/ 1051347 w 6570918"/>
              <a:gd name="connsiteY27" fmla="*/ 5579082 h 5579082"/>
              <a:gd name="connsiteX28" fmla="*/ 0 w 6570918"/>
              <a:gd name="connsiteY28" fmla="*/ 5579082 h 5579082"/>
              <a:gd name="connsiteX29" fmla="*/ 0 w 6570918"/>
              <a:gd name="connsiteY29" fmla="*/ 5049069 h 5579082"/>
              <a:gd name="connsiteX30" fmla="*/ 0 w 6570918"/>
              <a:gd name="connsiteY30" fmla="*/ 4407475 h 5579082"/>
              <a:gd name="connsiteX31" fmla="*/ 0 w 6570918"/>
              <a:gd name="connsiteY31" fmla="*/ 3654299 h 5579082"/>
              <a:gd name="connsiteX32" fmla="*/ 0 w 6570918"/>
              <a:gd name="connsiteY32" fmla="*/ 2845332 h 5579082"/>
              <a:gd name="connsiteX33" fmla="*/ 0 w 6570918"/>
              <a:gd name="connsiteY33" fmla="*/ 2315319 h 5579082"/>
              <a:gd name="connsiteX34" fmla="*/ 0 w 6570918"/>
              <a:gd name="connsiteY34" fmla="*/ 1785306 h 5579082"/>
              <a:gd name="connsiteX35" fmla="*/ 0 w 6570918"/>
              <a:gd name="connsiteY35" fmla="*/ 976339 h 5579082"/>
              <a:gd name="connsiteX36" fmla="*/ 0 w 6570918"/>
              <a:gd name="connsiteY36" fmla="*/ 0 h 557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70918" h="5579082" fill="none" extrusionOk="0">
                <a:moveTo>
                  <a:pt x="0" y="0"/>
                </a:moveTo>
                <a:cubicBezTo>
                  <a:pt x="243958" y="-12943"/>
                  <a:pt x="320490" y="5069"/>
                  <a:pt x="525673" y="0"/>
                </a:cubicBezTo>
                <a:cubicBezTo>
                  <a:pt x="730856" y="-5069"/>
                  <a:pt x="894885" y="-31124"/>
                  <a:pt x="1182765" y="0"/>
                </a:cubicBezTo>
                <a:cubicBezTo>
                  <a:pt x="1470645" y="31124"/>
                  <a:pt x="1749273" y="-34665"/>
                  <a:pt x="1905566" y="0"/>
                </a:cubicBezTo>
                <a:cubicBezTo>
                  <a:pt x="2061859" y="34665"/>
                  <a:pt x="2197988" y="-9109"/>
                  <a:pt x="2365530" y="0"/>
                </a:cubicBezTo>
                <a:cubicBezTo>
                  <a:pt x="2533072" y="9109"/>
                  <a:pt x="2717818" y="14270"/>
                  <a:pt x="2825495" y="0"/>
                </a:cubicBezTo>
                <a:cubicBezTo>
                  <a:pt x="2933173" y="-14270"/>
                  <a:pt x="3325797" y="34931"/>
                  <a:pt x="3614005" y="0"/>
                </a:cubicBezTo>
                <a:cubicBezTo>
                  <a:pt x="3902213" y="-34931"/>
                  <a:pt x="4022668" y="20046"/>
                  <a:pt x="4271097" y="0"/>
                </a:cubicBezTo>
                <a:cubicBezTo>
                  <a:pt x="4519526" y="-20046"/>
                  <a:pt x="4513512" y="-11694"/>
                  <a:pt x="4731061" y="0"/>
                </a:cubicBezTo>
                <a:cubicBezTo>
                  <a:pt x="4948610" y="11694"/>
                  <a:pt x="5198372" y="9165"/>
                  <a:pt x="5388153" y="0"/>
                </a:cubicBezTo>
                <a:cubicBezTo>
                  <a:pt x="5577934" y="-9165"/>
                  <a:pt x="6151380" y="40199"/>
                  <a:pt x="6570918" y="0"/>
                </a:cubicBezTo>
                <a:cubicBezTo>
                  <a:pt x="6551036" y="203561"/>
                  <a:pt x="6580818" y="383315"/>
                  <a:pt x="6570918" y="641594"/>
                </a:cubicBezTo>
                <a:cubicBezTo>
                  <a:pt x="6561018" y="899873"/>
                  <a:pt x="6567176" y="1128287"/>
                  <a:pt x="6570918" y="1338980"/>
                </a:cubicBezTo>
                <a:cubicBezTo>
                  <a:pt x="6574660" y="1549673"/>
                  <a:pt x="6585356" y="1654385"/>
                  <a:pt x="6570918" y="1868992"/>
                </a:cubicBezTo>
                <a:cubicBezTo>
                  <a:pt x="6556480" y="2083599"/>
                  <a:pt x="6556432" y="2483858"/>
                  <a:pt x="6570918" y="2677959"/>
                </a:cubicBezTo>
                <a:cubicBezTo>
                  <a:pt x="6585404" y="2872060"/>
                  <a:pt x="6594779" y="3123863"/>
                  <a:pt x="6570918" y="3375345"/>
                </a:cubicBezTo>
                <a:cubicBezTo>
                  <a:pt x="6547057" y="3626827"/>
                  <a:pt x="6570936" y="3958160"/>
                  <a:pt x="6570918" y="4184312"/>
                </a:cubicBezTo>
                <a:cubicBezTo>
                  <a:pt x="6570900" y="4410464"/>
                  <a:pt x="6547287" y="4544723"/>
                  <a:pt x="6570918" y="4825906"/>
                </a:cubicBezTo>
                <a:cubicBezTo>
                  <a:pt x="6594549" y="5107089"/>
                  <a:pt x="6602036" y="5410476"/>
                  <a:pt x="6570918" y="5579082"/>
                </a:cubicBezTo>
                <a:cubicBezTo>
                  <a:pt x="6298110" y="5570936"/>
                  <a:pt x="6115328" y="5586054"/>
                  <a:pt x="5913826" y="5579082"/>
                </a:cubicBezTo>
                <a:cubicBezTo>
                  <a:pt x="5712324" y="5572110"/>
                  <a:pt x="5388485" y="5595536"/>
                  <a:pt x="5256734" y="5579082"/>
                </a:cubicBezTo>
                <a:cubicBezTo>
                  <a:pt x="5124983" y="5562628"/>
                  <a:pt x="4935790" y="5558095"/>
                  <a:pt x="4796770" y="5579082"/>
                </a:cubicBezTo>
                <a:cubicBezTo>
                  <a:pt x="4657750" y="5600069"/>
                  <a:pt x="4406133" y="5565422"/>
                  <a:pt x="4139678" y="5579082"/>
                </a:cubicBezTo>
                <a:cubicBezTo>
                  <a:pt x="3873223" y="5592742"/>
                  <a:pt x="3680595" y="5550657"/>
                  <a:pt x="3548296" y="5579082"/>
                </a:cubicBezTo>
                <a:cubicBezTo>
                  <a:pt x="3415997" y="5607507"/>
                  <a:pt x="3154943" y="5582453"/>
                  <a:pt x="2956913" y="5579082"/>
                </a:cubicBezTo>
                <a:cubicBezTo>
                  <a:pt x="2758883" y="5575711"/>
                  <a:pt x="2616161" y="5608318"/>
                  <a:pt x="2365530" y="5579082"/>
                </a:cubicBezTo>
                <a:cubicBezTo>
                  <a:pt x="2114899" y="5549846"/>
                  <a:pt x="2015415" y="5589111"/>
                  <a:pt x="1774148" y="5579082"/>
                </a:cubicBezTo>
                <a:cubicBezTo>
                  <a:pt x="1532881" y="5569053"/>
                  <a:pt x="1276772" y="5614025"/>
                  <a:pt x="1051347" y="5579082"/>
                </a:cubicBezTo>
                <a:cubicBezTo>
                  <a:pt x="825922" y="5544139"/>
                  <a:pt x="317006" y="5579887"/>
                  <a:pt x="0" y="5579082"/>
                </a:cubicBezTo>
                <a:cubicBezTo>
                  <a:pt x="647" y="5359793"/>
                  <a:pt x="-19331" y="5263540"/>
                  <a:pt x="0" y="5049069"/>
                </a:cubicBezTo>
                <a:cubicBezTo>
                  <a:pt x="19331" y="4834598"/>
                  <a:pt x="-28451" y="4599178"/>
                  <a:pt x="0" y="4407475"/>
                </a:cubicBezTo>
                <a:cubicBezTo>
                  <a:pt x="28451" y="4215772"/>
                  <a:pt x="-6879" y="3851595"/>
                  <a:pt x="0" y="3654299"/>
                </a:cubicBezTo>
                <a:cubicBezTo>
                  <a:pt x="6879" y="3457003"/>
                  <a:pt x="-13361" y="3153430"/>
                  <a:pt x="0" y="2845332"/>
                </a:cubicBezTo>
                <a:cubicBezTo>
                  <a:pt x="13361" y="2537234"/>
                  <a:pt x="-16264" y="2440224"/>
                  <a:pt x="0" y="2315319"/>
                </a:cubicBezTo>
                <a:cubicBezTo>
                  <a:pt x="16264" y="2190414"/>
                  <a:pt x="-4326" y="1972406"/>
                  <a:pt x="0" y="1785306"/>
                </a:cubicBezTo>
                <a:cubicBezTo>
                  <a:pt x="4326" y="1598206"/>
                  <a:pt x="36209" y="1149228"/>
                  <a:pt x="0" y="976339"/>
                </a:cubicBezTo>
                <a:cubicBezTo>
                  <a:pt x="-36209" y="803450"/>
                  <a:pt x="-26312" y="313518"/>
                  <a:pt x="0" y="0"/>
                </a:cubicBezTo>
                <a:close/>
              </a:path>
              <a:path w="6570918" h="5579082" stroke="0" extrusionOk="0">
                <a:moveTo>
                  <a:pt x="0" y="0"/>
                </a:moveTo>
                <a:cubicBezTo>
                  <a:pt x="278313" y="27288"/>
                  <a:pt x="431280" y="2299"/>
                  <a:pt x="591383" y="0"/>
                </a:cubicBezTo>
                <a:cubicBezTo>
                  <a:pt x="751486" y="-2299"/>
                  <a:pt x="864229" y="-10501"/>
                  <a:pt x="1051347" y="0"/>
                </a:cubicBezTo>
                <a:cubicBezTo>
                  <a:pt x="1238465" y="10501"/>
                  <a:pt x="1656622" y="-8810"/>
                  <a:pt x="1839857" y="0"/>
                </a:cubicBezTo>
                <a:cubicBezTo>
                  <a:pt x="2023092" y="8810"/>
                  <a:pt x="2169087" y="15350"/>
                  <a:pt x="2431240" y="0"/>
                </a:cubicBezTo>
                <a:cubicBezTo>
                  <a:pt x="2693393" y="-15350"/>
                  <a:pt x="2900257" y="27267"/>
                  <a:pt x="3022622" y="0"/>
                </a:cubicBezTo>
                <a:cubicBezTo>
                  <a:pt x="3144987" y="-27267"/>
                  <a:pt x="3447181" y="14689"/>
                  <a:pt x="3811132" y="0"/>
                </a:cubicBezTo>
                <a:cubicBezTo>
                  <a:pt x="4175083" y="-14689"/>
                  <a:pt x="4141184" y="1416"/>
                  <a:pt x="4336806" y="0"/>
                </a:cubicBezTo>
                <a:cubicBezTo>
                  <a:pt x="4532428" y="-1416"/>
                  <a:pt x="4953156" y="21134"/>
                  <a:pt x="5125316" y="0"/>
                </a:cubicBezTo>
                <a:cubicBezTo>
                  <a:pt x="5297476" y="-21134"/>
                  <a:pt x="5588322" y="-4504"/>
                  <a:pt x="5913826" y="0"/>
                </a:cubicBezTo>
                <a:cubicBezTo>
                  <a:pt x="6239330" y="4504"/>
                  <a:pt x="6420523" y="-5260"/>
                  <a:pt x="6570918" y="0"/>
                </a:cubicBezTo>
                <a:cubicBezTo>
                  <a:pt x="6591445" y="372376"/>
                  <a:pt x="6574842" y="632430"/>
                  <a:pt x="6570918" y="808967"/>
                </a:cubicBezTo>
                <a:cubicBezTo>
                  <a:pt x="6566994" y="985504"/>
                  <a:pt x="6590171" y="1307889"/>
                  <a:pt x="6570918" y="1562143"/>
                </a:cubicBezTo>
                <a:cubicBezTo>
                  <a:pt x="6551665" y="1816397"/>
                  <a:pt x="6555438" y="1963128"/>
                  <a:pt x="6570918" y="2092156"/>
                </a:cubicBezTo>
                <a:cubicBezTo>
                  <a:pt x="6586398" y="2221184"/>
                  <a:pt x="6566210" y="2620933"/>
                  <a:pt x="6570918" y="2789541"/>
                </a:cubicBezTo>
                <a:cubicBezTo>
                  <a:pt x="6575626" y="2958149"/>
                  <a:pt x="6544837" y="3183433"/>
                  <a:pt x="6570918" y="3486926"/>
                </a:cubicBezTo>
                <a:cubicBezTo>
                  <a:pt x="6596999" y="3790419"/>
                  <a:pt x="6605308" y="3845885"/>
                  <a:pt x="6570918" y="4184312"/>
                </a:cubicBezTo>
                <a:cubicBezTo>
                  <a:pt x="6536528" y="4522739"/>
                  <a:pt x="6608082" y="4624099"/>
                  <a:pt x="6570918" y="4937488"/>
                </a:cubicBezTo>
                <a:cubicBezTo>
                  <a:pt x="6533754" y="5250877"/>
                  <a:pt x="6586964" y="5431073"/>
                  <a:pt x="6570918" y="5579082"/>
                </a:cubicBezTo>
                <a:cubicBezTo>
                  <a:pt x="6289892" y="5586213"/>
                  <a:pt x="6205354" y="5547724"/>
                  <a:pt x="5848117" y="5579082"/>
                </a:cubicBezTo>
                <a:cubicBezTo>
                  <a:pt x="5490880" y="5610440"/>
                  <a:pt x="5430172" y="5600685"/>
                  <a:pt x="5322444" y="5579082"/>
                </a:cubicBezTo>
                <a:cubicBezTo>
                  <a:pt x="5214716" y="5557479"/>
                  <a:pt x="4791298" y="5604209"/>
                  <a:pt x="4533933" y="5579082"/>
                </a:cubicBezTo>
                <a:cubicBezTo>
                  <a:pt x="4276568" y="5553955"/>
                  <a:pt x="4194834" y="5592381"/>
                  <a:pt x="3876842" y="5579082"/>
                </a:cubicBezTo>
                <a:cubicBezTo>
                  <a:pt x="3558850" y="5565783"/>
                  <a:pt x="3592122" y="5581860"/>
                  <a:pt x="3351168" y="5579082"/>
                </a:cubicBezTo>
                <a:cubicBezTo>
                  <a:pt x="3110214" y="5576304"/>
                  <a:pt x="2934023" y="5584193"/>
                  <a:pt x="2694076" y="5579082"/>
                </a:cubicBezTo>
                <a:cubicBezTo>
                  <a:pt x="2454129" y="5573971"/>
                  <a:pt x="2428702" y="5591803"/>
                  <a:pt x="2234112" y="5579082"/>
                </a:cubicBezTo>
                <a:cubicBezTo>
                  <a:pt x="2039522" y="5566361"/>
                  <a:pt x="1981009" y="5601189"/>
                  <a:pt x="1774148" y="5579082"/>
                </a:cubicBezTo>
                <a:cubicBezTo>
                  <a:pt x="1567287" y="5556975"/>
                  <a:pt x="1275481" y="5606317"/>
                  <a:pt x="1117056" y="5579082"/>
                </a:cubicBezTo>
                <a:cubicBezTo>
                  <a:pt x="958631" y="5551847"/>
                  <a:pt x="755477" y="5572254"/>
                  <a:pt x="591383" y="5579082"/>
                </a:cubicBezTo>
                <a:cubicBezTo>
                  <a:pt x="427289" y="5585910"/>
                  <a:pt x="187330" y="5591515"/>
                  <a:pt x="0" y="5579082"/>
                </a:cubicBezTo>
                <a:cubicBezTo>
                  <a:pt x="-26479" y="5461734"/>
                  <a:pt x="-8007" y="5136203"/>
                  <a:pt x="0" y="4993278"/>
                </a:cubicBezTo>
                <a:cubicBezTo>
                  <a:pt x="8007" y="4850353"/>
                  <a:pt x="-866" y="4711104"/>
                  <a:pt x="0" y="4463266"/>
                </a:cubicBezTo>
                <a:cubicBezTo>
                  <a:pt x="866" y="4215428"/>
                  <a:pt x="32773" y="4051281"/>
                  <a:pt x="0" y="3710090"/>
                </a:cubicBezTo>
                <a:cubicBezTo>
                  <a:pt x="-32773" y="3368899"/>
                  <a:pt x="-4467" y="3247332"/>
                  <a:pt x="0" y="3124286"/>
                </a:cubicBezTo>
                <a:cubicBezTo>
                  <a:pt x="4467" y="3001240"/>
                  <a:pt x="-19954" y="2606861"/>
                  <a:pt x="0" y="2371110"/>
                </a:cubicBezTo>
                <a:cubicBezTo>
                  <a:pt x="19954" y="2135359"/>
                  <a:pt x="32823" y="1730214"/>
                  <a:pt x="0" y="1562143"/>
                </a:cubicBezTo>
                <a:cubicBezTo>
                  <a:pt x="-32823" y="1394072"/>
                  <a:pt x="31174" y="1196398"/>
                  <a:pt x="0" y="920549"/>
                </a:cubicBezTo>
                <a:cubicBezTo>
                  <a:pt x="-31174" y="644700"/>
                  <a:pt x="-12315" y="36959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952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4D24-C499-DE42-9B45-71EBD5AF7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104" y="847082"/>
            <a:ext cx="5946648" cy="498841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0">
              <a:spcBef>
                <a:spcPts val="600"/>
              </a:spcBef>
              <a:buSzPts val="2400"/>
            </a:pPr>
            <a:r>
              <a:rPr lang="en-US" dirty="0">
                <a:solidFill>
                  <a:schemeClr val="bg1"/>
                </a:solidFill>
              </a:rPr>
              <a:t>Insidious onset – often starts as an enjoyable pastime and then escalates into compulsion.</a:t>
            </a:r>
          </a:p>
          <a:p>
            <a:pPr marL="457200" lvl="0">
              <a:spcBef>
                <a:spcPts val="600"/>
              </a:spcBef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457200" lvl="0">
              <a:spcBef>
                <a:spcPts val="600"/>
              </a:spcBef>
              <a:buSzPts val="2400"/>
            </a:pPr>
            <a:r>
              <a:rPr lang="en-US" dirty="0">
                <a:solidFill>
                  <a:schemeClr val="bg1"/>
                </a:solidFill>
              </a:rPr>
              <a:t>Increasing: problem gambling, % of women gamblers, &amp; % of older adults.</a:t>
            </a:r>
          </a:p>
          <a:p>
            <a:pPr marL="457200" lvl="0">
              <a:spcBef>
                <a:spcPts val="600"/>
              </a:spcBef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457200" lvl="0">
              <a:spcBef>
                <a:spcPts val="600"/>
              </a:spcBef>
              <a:buSzPts val="2400"/>
            </a:pPr>
            <a:r>
              <a:rPr lang="en-US" dirty="0">
                <a:solidFill>
                  <a:schemeClr val="bg1"/>
                </a:solidFill>
              </a:rPr>
              <a:t>Why? New forms of gambling, increased access, internet gaming, lotteries, spread of casinos, etc.</a:t>
            </a:r>
          </a:p>
        </p:txBody>
      </p:sp>
    </p:spTree>
    <p:extLst>
      <p:ext uri="{BB962C8B-B14F-4D97-AF65-F5344CB8AC3E}">
        <p14:creationId xmlns:p14="http://schemas.microsoft.com/office/powerpoint/2010/main" val="16763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CDF51-C420-7841-BDC1-0CB0F365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Gambling addiction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49891-10C2-0F4C-8D0A-1CDCE43D4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Irresistible urges, compulsive activity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Tolerance: having to up the stakes to get the same rush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Withdrawal: negative physical sensations upon stopping behavior (headaches, insomnia, etc.)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Out of control: plan to use a certain amount of money, but can’t adhere to your rule</a:t>
            </a:r>
          </a:p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Continue despite negative consequences</a:t>
            </a:r>
          </a:p>
        </p:txBody>
      </p:sp>
      <p:pic>
        <p:nvPicPr>
          <p:cNvPr id="6" name="Content Placeholder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CD8DE015-97E9-8647-8DF3-DF7609E34D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358" r="56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03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5DC6D5-A7B0-4D09-A7A5-62869A0D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6" name="Content Placeholder 5" descr="A person playing a video game&#10;&#10;Description automatically generated with medium confidence">
            <a:extLst>
              <a:ext uri="{FF2B5EF4-FFF2-40B4-BE49-F238E27FC236}">
                <a16:creationId xmlns:a16="http://schemas.microsoft.com/office/drawing/2014/main" id="{2C5FBAA6-6A99-9D4E-A880-ADF3ADB6EF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41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3A825-6AD3-D244-AAF0-0B0F611B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7082"/>
            <a:ext cx="3803904" cy="5123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A secretive illness</a:t>
            </a:r>
          </a:p>
        </p:txBody>
      </p:sp>
      <p:sp>
        <p:nvSpPr>
          <p:cNvPr id="16" name="sketchy rectangle">
            <a:extLst>
              <a:ext uri="{FF2B5EF4-FFF2-40B4-BE49-F238E27FC236}">
                <a16:creationId xmlns:a16="http://schemas.microsoft.com/office/drawing/2014/main" id="{E72C4BCF-DD12-4745-97A9-F340887E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0453" y="563667"/>
            <a:ext cx="6570918" cy="5579082"/>
          </a:xfrm>
          <a:custGeom>
            <a:avLst/>
            <a:gdLst>
              <a:gd name="connsiteX0" fmla="*/ 0 w 6570918"/>
              <a:gd name="connsiteY0" fmla="*/ 0 h 5579082"/>
              <a:gd name="connsiteX1" fmla="*/ 525673 w 6570918"/>
              <a:gd name="connsiteY1" fmla="*/ 0 h 5579082"/>
              <a:gd name="connsiteX2" fmla="*/ 1182765 w 6570918"/>
              <a:gd name="connsiteY2" fmla="*/ 0 h 5579082"/>
              <a:gd name="connsiteX3" fmla="*/ 1905566 w 6570918"/>
              <a:gd name="connsiteY3" fmla="*/ 0 h 5579082"/>
              <a:gd name="connsiteX4" fmla="*/ 2365530 w 6570918"/>
              <a:gd name="connsiteY4" fmla="*/ 0 h 5579082"/>
              <a:gd name="connsiteX5" fmla="*/ 2825495 w 6570918"/>
              <a:gd name="connsiteY5" fmla="*/ 0 h 5579082"/>
              <a:gd name="connsiteX6" fmla="*/ 3614005 w 6570918"/>
              <a:gd name="connsiteY6" fmla="*/ 0 h 5579082"/>
              <a:gd name="connsiteX7" fmla="*/ 4271097 w 6570918"/>
              <a:gd name="connsiteY7" fmla="*/ 0 h 5579082"/>
              <a:gd name="connsiteX8" fmla="*/ 4731061 w 6570918"/>
              <a:gd name="connsiteY8" fmla="*/ 0 h 5579082"/>
              <a:gd name="connsiteX9" fmla="*/ 5388153 w 6570918"/>
              <a:gd name="connsiteY9" fmla="*/ 0 h 5579082"/>
              <a:gd name="connsiteX10" fmla="*/ 6570918 w 6570918"/>
              <a:gd name="connsiteY10" fmla="*/ 0 h 5579082"/>
              <a:gd name="connsiteX11" fmla="*/ 6570918 w 6570918"/>
              <a:gd name="connsiteY11" fmla="*/ 641594 h 5579082"/>
              <a:gd name="connsiteX12" fmla="*/ 6570918 w 6570918"/>
              <a:gd name="connsiteY12" fmla="*/ 1338980 h 5579082"/>
              <a:gd name="connsiteX13" fmla="*/ 6570918 w 6570918"/>
              <a:gd name="connsiteY13" fmla="*/ 1868992 h 5579082"/>
              <a:gd name="connsiteX14" fmla="*/ 6570918 w 6570918"/>
              <a:gd name="connsiteY14" fmla="*/ 2677959 h 5579082"/>
              <a:gd name="connsiteX15" fmla="*/ 6570918 w 6570918"/>
              <a:gd name="connsiteY15" fmla="*/ 3375345 h 5579082"/>
              <a:gd name="connsiteX16" fmla="*/ 6570918 w 6570918"/>
              <a:gd name="connsiteY16" fmla="*/ 4184312 h 5579082"/>
              <a:gd name="connsiteX17" fmla="*/ 6570918 w 6570918"/>
              <a:gd name="connsiteY17" fmla="*/ 4825906 h 5579082"/>
              <a:gd name="connsiteX18" fmla="*/ 6570918 w 6570918"/>
              <a:gd name="connsiteY18" fmla="*/ 5579082 h 5579082"/>
              <a:gd name="connsiteX19" fmla="*/ 5913826 w 6570918"/>
              <a:gd name="connsiteY19" fmla="*/ 5579082 h 5579082"/>
              <a:gd name="connsiteX20" fmla="*/ 5256734 w 6570918"/>
              <a:gd name="connsiteY20" fmla="*/ 5579082 h 5579082"/>
              <a:gd name="connsiteX21" fmla="*/ 4796770 w 6570918"/>
              <a:gd name="connsiteY21" fmla="*/ 5579082 h 5579082"/>
              <a:gd name="connsiteX22" fmla="*/ 4139678 w 6570918"/>
              <a:gd name="connsiteY22" fmla="*/ 5579082 h 5579082"/>
              <a:gd name="connsiteX23" fmla="*/ 3548296 w 6570918"/>
              <a:gd name="connsiteY23" fmla="*/ 5579082 h 5579082"/>
              <a:gd name="connsiteX24" fmla="*/ 2956913 w 6570918"/>
              <a:gd name="connsiteY24" fmla="*/ 5579082 h 5579082"/>
              <a:gd name="connsiteX25" fmla="*/ 2365530 w 6570918"/>
              <a:gd name="connsiteY25" fmla="*/ 5579082 h 5579082"/>
              <a:gd name="connsiteX26" fmla="*/ 1774148 w 6570918"/>
              <a:gd name="connsiteY26" fmla="*/ 5579082 h 5579082"/>
              <a:gd name="connsiteX27" fmla="*/ 1051347 w 6570918"/>
              <a:gd name="connsiteY27" fmla="*/ 5579082 h 5579082"/>
              <a:gd name="connsiteX28" fmla="*/ 0 w 6570918"/>
              <a:gd name="connsiteY28" fmla="*/ 5579082 h 5579082"/>
              <a:gd name="connsiteX29" fmla="*/ 0 w 6570918"/>
              <a:gd name="connsiteY29" fmla="*/ 5049069 h 5579082"/>
              <a:gd name="connsiteX30" fmla="*/ 0 w 6570918"/>
              <a:gd name="connsiteY30" fmla="*/ 4407475 h 5579082"/>
              <a:gd name="connsiteX31" fmla="*/ 0 w 6570918"/>
              <a:gd name="connsiteY31" fmla="*/ 3654299 h 5579082"/>
              <a:gd name="connsiteX32" fmla="*/ 0 w 6570918"/>
              <a:gd name="connsiteY32" fmla="*/ 2845332 h 5579082"/>
              <a:gd name="connsiteX33" fmla="*/ 0 w 6570918"/>
              <a:gd name="connsiteY33" fmla="*/ 2315319 h 5579082"/>
              <a:gd name="connsiteX34" fmla="*/ 0 w 6570918"/>
              <a:gd name="connsiteY34" fmla="*/ 1785306 h 5579082"/>
              <a:gd name="connsiteX35" fmla="*/ 0 w 6570918"/>
              <a:gd name="connsiteY35" fmla="*/ 976339 h 5579082"/>
              <a:gd name="connsiteX36" fmla="*/ 0 w 6570918"/>
              <a:gd name="connsiteY36" fmla="*/ 0 h 557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70918" h="5579082" fill="none" extrusionOk="0">
                <a:moveTo>
                  <a:pt x="0" y="0"/>
                </a:moveTo>
                <a:cubicBezTo>
                  <a:pt x="243958" y="-12943"/>
                  <a:pt x="320490" y="5069"/>
                  <a:pt x="525673" y="0"/>
                </a:cubicBezTo>
                <a:cubicBezTo>
                  <a:pt x="730856" y="-5069"/>
                  <a:pt x="894885" y="-31124"/>
                  <a:pt x="1182765" y="0"/>
                </a:cubicBezTo>
                <a:cubicBezTo>
                  <a:pt x="1470645" y="31124"/>
                  <a:pt x="1749273" y="-34665"/>
                  <a:pt x="1905566" y="0"/>
                </a:cubicBezTo>
                <a:cubicBezTo>
                  <a:pt x="2061859" y="34665"/>
                  <a:pt x="2197988" y="-9109"/>
                  <a:pt x="2365530" y="0"/>
                </a:cubicBezTo>
                <a:cubicBezTo>
                  <a:pt x="2533072" y="9109"/>
                  <a:pt x="2717818" y="14270"/>
                  <a:pt x="2825495" y="0"/>
                </a:cubicBezTo>
                <a:cubicBezTo>
                  <a:pt x="2933173" y="-14270"/>
                  <a:pt x="3325797" y="34931"/>
                  <a:pt x="3614005" y="0"/>
                </a:cubicBezTo>
                <a:cubicBezTo>
                  <a:pt x="3902213" y="-34931"/>
                  <a:pt x="4022668" y="20046"/>
                  <a:pt x="4271097" y="0"/>
                </a:cubicBezTo>
                <a:cubicBezTo>
                  <a:pt x="4519526" y="-20046"/>
                  <a:pt x="4513512" y="-11694"/>
                  <a:pt x="4731061" y="0"/>
                </a:cubicBezTo>
                <a:cubicBezTo>
                  <a:pt x="4948610" y="11694"/>
                  <a:pt x="5198372" y="9165"/>
                  <a:pt x="5388153" y="0"/>
                </a:cubicBezTo>
                <a:cubicBezTo>
                  <a:pt x="5577934" y="-9165"/>
                  <a:pt x="6151380" y="40199"/>
                  <a:pt x="6570918" y="0"/>
                </a:cubicBezTo>
                <a:cubicBezTo>
                  <a:pt x="6551036" y="203561"/>
                  <a:pt x="6580818" y="383315"/>
                  <a:pt x="6570918" y="641594"/>
                </a:cubicBezTo>
                <a:cubicBezTo>
                  <a:pt x="6561018" y="899873"/>
                  <a:pt x="6567176" y="1128287"/>
                  <a:pt x="6570918" y="1338980"/>
                </a:cubicBezTo>
                <a:cubicBezTo>
                  <a:pt x="6574660" y="1549673"/>
                  <a:pt x="6585356" y="1654385"/>
                  <a:pt x="6570918" y="1868992"/>
                </a:cubicBezTo>
                <a:cubicBezTo>
                  <a:pt x="6556480" y="2083599"/>
                  <a:pt x="6556432" y="2483858"/>
                  <a:pt x="6570918" y="2677959"/>
                </a:cubicBezTo>
                <a:cubicBezTo>
                  <a:pt x="6585404" y="2872060"/>
                  <a:pt x="6594779" y="3123863"/>
                  <a:pt x="6570918" y="3375345"/>
                </a:cubicBezTo>
                <a:cubicBezTo>
                  <a:pt x="6547057" y="3626827"/>
                  <a:pt x="6570936" y="3958160"/>
                  <a:pt x="6570918" y="4184312"/>
                </a:cubicBezTo>
                <a:cubicBezTo>
                  <a:pt x="6570900" y="4410464"/>
                  <a:pt x="6547287" y="4544723"/>
                  <a:pt x="6570918" y="4825906"/>
                </a:cubicBezTo>
                <a:cubicBezTo>
                  <a:pt x="6594549" y="5107089"/>
                  <a:pt x="6602036" y="5410476"/>
                  <a:pt x="6570918" y="5579082"/>
                </a:cubicBezTo>
                <a:cubicBezTo>
                  <a:pt x="6298110" y="5570936"/>
                  <a:pt x="6115328" y="5586054"/>
                  <a:pt x="5913826" y="5579082"/>
                </a:cubicBezTo>
                <a:cubicBezTo>
                  <a:pt x="5712324" y="5572110"/>
                  <a:pt x="5388485" y="5595536"/>
                  <a:pt x="5256734" y="5579082"/>
                </a:cubicBezTo>
                <a:cubicBezTo>
                  <a:pt x="5124983" y="5562628"/>
                  <a:pt x="4935790" y="5558095"/>
                  <a:pt x="4796770" y="5579082"/>
                </a:cubicBezTo>
                <a:cubicBezTo>
                  <a:pt x="4657750" y="5600069"/>
                  <a:pt x="4406133" y="5565422"/>
                  <a:pt x="4139678" y="5579082"/>
                </a:cubicBezTo>
                <a:cubicBezTo>
                  <a:pt x="3873223" y="5592742"/>
                  <a:pt x="3680595" y="5550657"/>
                  <a:pt x="3548296" y="5579082"/>
                </a:cubicBezTo>
                <a:cubicBezTo>
                  <a:pt x="3415997" y="5607507"/>
                  <a:pt x="3154943" y="5582453"/>
                  <a:pt x="2956913" y="5579082"/>
                </a:cubicBezTo>
                <a:cubicBezTo>
                  <a:pt x="2758883" y="5575711"/>
                  <a:pt x="2616161" y="5608318"/>
                  <a:pt x="2365530" y="5579082"/>
                </a:cubicBezTo>
                <a:cubicBezTo>
                  <a:pt x="2114899" y="5549846"/>
                  <a:pt x="2015415" y="5589111"/>
                  <a:pt x="1774148" y="5579082"/>
                </a:cubicBezTo>
                <a:cubicBezTo>
                  <a:pt x="1532881" y="5569053"/>
                  <a:pt x="1276772" y="5614025"/>
                  <a:pt x="1051347" y="5579082"/>
                </a:cubicBezTo>
                <a:cubicBezTo>
                  <a:pt x="825922" y="5544139"/>
                  <a:pt x="317006" y="5579887"/>
                  <a:pt x="0" y="5579082"/>
                </a:cubicBezTo>
                <a:cubicBezTo>
                  <a:pt x="647" y="5359793"/>
                  <a:pt x="-19331" y="5263540"/>
                  <a:pt x="0" y="5049069"/>
                </a:cubicBezTo>
                <a:cubicBezTo>
                  <a:pt x="19331" y="4834598"/>
                  <a:pt x="-28451" y="4599178"/>
                  <a:pt x="0" y="4407475"/>
                </a:cubicBezTo>
                <a:cubicBezTo>
                  <a:pt x="28451" y="4215772"/>
                  <a:pt x="-6879" y="3851595"/>
                  <a:pt x="0" y="3654299"/>
                </a:cubicBezTo>
                <a:cubicBezTo>
                  <a:pt x="6879" y="3457003"/>
                  <a:pt x="-13361" y="3153430"/>
                  <a:pt x="0" y="2845332"/>
                </a:cubicBezTo>
                <a:cubicBezTo>
                  <a:pt x="13361" y="2537234"/>
                  <a:pt x="-16264" y="2440224"/>
                  <a:pt x="0" y="2315319"/>
                </a:cubicBezTo>
                <a:cubicBezTo>
                  <a:pt x="16264" y="2190414"/>
                  <a:pt x="-4326" y="1972406"/>
                  <a:pt x="0" y="1785306"/>
                </a:cubicBezTo>
                <a:cubicBezTo>
                  <a:pt x="4326" y="1598206"/>
                  <a:pt x="36209" y="1149228"/>
                  <a:pt x="0" y="976339"/>
                </a:cubicBezTo>
                <a:cubicBezTo>
                  <a:pt x="-36209" y="803450"/>
                  <a:pt x="-26312" y="313518"/>
                  <a:pt x="0" y="0"/>
                </a:cubicBezTo>
                <a:close/>
              </a:path>
              <a:path w="6570918" h="5579082" stroke="0" extrusionOk="0">
                <a:moveTo>
                  <a:pt x="0" y="0"/>
                </a:moveTo>
                <a:cubicBezTo>
                  <a:pt x="278313" y="27288"/>
                  <a:pt x="431280" y="2299"/>
                  <a:pt x="591383" y="0"/>
                </a:cubicBezTo>
                <a:cubicBezTo>
                  <a:pt x="751486" y="-2299"/>
                  <a:pt x="864229" y="-10501"/>
                  <a:pt x="1051347" y="0"/>
                </a:cubicBezTo>
                <a:cubicBezTo>
                  <a:pt x="1238465" y="10501"/>
                  <a:pt x="1656622" y="-8810"/>
                  <a:pt x="1839857" y="0"/>
                </a:cubicBezTo>
                <a:cubicBezTo>
                  <a:pt x="2023092" y="8810"/>
                  <a:pt x="2169087" y="15350"/>
                  <a:pt x="2431240" y="0"/>
                </a:cubicBezTo>
                <a:cubicBezTo>
                  <a:pt x="2693393" y="-15350"/>
                  <a:pt x="2900257" y="27267"/>
                  <a:pt x="3022622" y="0"/>
                </a:cubicBezTo>
                <a:cubicBezTo>
                  <a:pt x="3144987" y="-27267"/>
                  <a:pt x="3447181" y="14689"/>
                  <a:pt x="3811132" y="0"/>
                </a:cubicBezTo>
                <a:cubicBezTo>
                  <a:pt x="4175083" y="-14689"/>
                  <a:pt x="4141184" y="1416"/>
                  <a:pt x="4336806" y="0"/>
                </a:cubicBezTo>
                <a:cubicBezTo>
                  <a:pt x="4532428" y="-1416"/>
                  <a:pt x="4953156" y="21134"/>
                  <a:pt x="5125316" y="0"/>
                </a:cubicBezTo>
                <a:cubicBezTo>
                  <a:pt x="5297476" y="-21134"/>
                  <a:pt x="5588322" y="-4504"/>
                  <a:pt x="5913826" y="0"/>
                </a:cubicBezTo>
                <a:cubicBezTo>
                  <a:pt x="6239330" y="4504"/>
                  <a:pt x="6420523" y="-5260"/>
                  <a:pt x="6570918" y="0"/>
                </a:cubicBezTo>
                <a:cubicBezTo>
                  <a:pt x="6591445" y="372376"/>
                  <a:pt x="6574842" y="632430"/>
                  <a:pt x="6570918" y="808967"/>
                </a:cubicBezTo>
                <a:cubicBezTo>
                  <a:pt x="6566994" y="985504"/>
                  <a:pt x="6590171" y="1307889"/>
                  <a:pt x="6570918" y="1562143"/>
                </a:cubicBezTo>
                <a:cubicBezTo>
                  <a:pt x="6551665" y="1816397"/>
                  <a:pt x="6555438" y="1963128"/>
                  <a:pt x="6570918" y="2092156"/>
                </a:cubicBezTo>
                <a:cubicBezTo>
                  <a:pt x="6586398" y="2221184"/>
                  <a:pt x="6566210" y="2620933"/>
                  <a:pt x="6570918" y="2789541"/>
                </a:cubicBezTo>
                <a:cubicBezTo>
                  <a:pt x="6575626" y="2958149"/>
                  <a:pt x="6544837" y="3183433"/>
                  <a:pt x="6570918" y="3486926"/>
                </a:cubicBezTo>
                <a:cubicBezTo>
                  <a:pt x="6596999" y="3790419"/>
                  <a:pt x="6605308" y="3845885"/>
                  <a:pt x="6570918" y="4184312"/>
                </a:cubicBezTo>
                <a:cubicBezTo>
                  <a:pt x="6536528" y="4522739"/>
                  <a:pt x="6608082" y="4624099"/>
                  <a:pt x="6570918" y="4937488"/>
                </a:cubicBezTo>
                <a:cubicBezTo>
                  <a:pt x="6533754" y="5250877"/>
                  <a:pt x="6586964" y="5431073"/>
                  <a:pt x="6570918" y="5579082"/>
                </a:cubicBezTo>
                <a:cubicBezTo>
                  <a:pt x="6289892" y="5586213"/>
                  <a:pt x="6205354" y="5547724"/>
                  <a:pt x="5848117" y="5579082"/>
                </a:cubicBezTo>
                <a:cubicBezTo>
                  <a:pt x="5490880" y="5610440"/>
                  <a:pt x="5430172" y="5600685"/>
                  <a:pt x="5322444" y="5579082"/>
                </a:cubicBezTo>
                <a:cubicBezTo>
                  <a:pt x="5214716" y="5557479"/>
                  <a:pt x="4791298" y="5604209"/>
                  <a:pt x="4533933" y="5579082"/>
                </a:cubicBezTo>
                <a:cubicBezTo>
                  <a:pt x="4276568" y="5553955"/>
                  <a:pt x="4194834" y="5592381"/>
                  <a:pt x="3876842" y="5579082"/>
                </a:cubicBezTo>
                <a:cubicBezTo>
                  <a:pt x="3558850" y="5565783"/>
                  <a:pt x="3592122" y="5581860"/>
                  <a:pt x="3351168" y="5579082"/>
                </a:cubicBezTo>
                <a:cubicBezTo>
                  <a:pt x="3110214" y="5576304"/>
                  <a:pt x="2934023" y="5584193"/>
                  <a:pt x="2694076" y="5579082"/>
                </a:cubicBezTo>
                <a:cubicBezTo>
                  <a:pt x="2454129" y="5573971"/>
                  <a:pt x="2428702" y="5591803"/>
                  <a:pt x="2234112" y="5579082"/>
                </a:cubicBezTo>
                <a:cubicBezTo>
                  <a:pt x="2039522" y="5566361"/>
                  <a:pt x="1981009" y="5601189"/>
                  <a:pt x="1774148" y="5579082"/>
                </a:cubicBezTo>
                <a:cubicBezTo>
                  <a:pt x="1567287" y="5556975"/>
                  <a:pt x="1275481" y="5606317"/>
                  <a:pt x="1117056" y="5579082"/>
                </a:cubicBezTo>
                <a:cubicBezTo>
                  <a:pt x="958631" y="5551847"/>
                  <a:pt x="755477" y="5572254"/>
                  <a:pt x="591383" y="5579082"/>
                </a:cubicBezTo>
                <a:cubicBezTo>
                  <a:pt x="427289" y="5585910"/>
                  <a:pt x="187330" y="5591515"/>
                  <a:pt x="0" y="5579082"/>
                </a:cubicBezTo>
                <a:cubicBezTo>
                  <a:pt x="-26479" y="5461734"/>
                  <a:pt x="-8007" y="5136203"/>
                  <a:pt x="0" y="4993278"/>
                </a:cubicBezTo>
                <a:cubicBezTo>
                  <a:pt x="8007" y="4850353"/>
                  <a:pt x="-866" y="4711104"/>
                  <a:pt x="0" y="4463266"/>
                </a:cubicBezTo>
                <a:cubicBezTo>
                  <a:pt x="866" y="4215428"/>
                  <a:pt x="32773" y="4051281"/>
                  <a:pt x="0" y="3710090"/>
                </a:cubicBezTo>
                <a:cubicBezTo>
                  <a:pt x="-32773" y="3368899"/>
                  <a:pt x="-4467" y="3247332"/>
                  <a:pt x="0" y="3124286"/>
                </a:cubicBezTo>
                <a:cubicBezTo>
                  <a:pt x="4467" y="3001240"/>
                  <a:pt x="-19954" y="2606861"/>
                  <a:pt x="0" y="2371110"/>
                </a:cubicBezTo>
                <a:cubicBezTo>
                  <a:pt x="19954" y="2135359"/>
                  <a:pt x="32823" y="1730214"/>
                  <a:pt x="0" y="1562143"/>
                </a:cubicBezTo>
                <a:cubicBezTo>
                  <a:pt x="-32823" y="1394072"/>
                  <a:pt x="31174" y="1196398"/>
                  <a:pt x="0" y="920549"/>
                </a:cubicBezTo>
                <a:cubicBezTo>
                  <a:pt x="-31174" y="644700"/>
                  <a:pt x="-12315" y="36959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952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867D-08DF-CA4F-8F5A-BDE064AE9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104" y="847082"/>
            <a:ext cx="5946648" cy="498841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0">
              <a:lnSpc>
                <a:spcPct val="100000"/>
              </a:lnSpc>
              <a:spcBef>
                <a:spcPts val="600"/>
              </a:spcBef>
              <a:buSzPts val="2400"/>
            </a:pPr>
            <a:r>
              <a:rPr lang="en-US">
                <a:solidFill>
                  <a:schemeClr val="bg1"/>
                </a:solidFill>
              </a:rPr>
              <a:t>Masters of hiding their activities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</a:rPr>
              <a:t>No obvious signs of intoxication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</a:rPr>
              <a:t>Not where they said, missing money, miss family commitments, 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</a:rPr>
              <a:t>Often spouses not aware, or think affair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</a:rPr>
              <a:t>Irritable, defensive, violent, depressed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Brenda’s story: </a:t>
            </a:r>
          </a:p>
          <a:p>
            <a:pPr lvl="2">
              <a:lnSpc>
                <a:spcPct val="100000"/>
              </a:lnSpc>
            </a:pPr>
            <a:r>
              <a:rPr lang="en-US" u="sng">
                <a:solidFill>
                  <a:schemeClr val="bg1"/>
                </a:solidFill>
                <a:hlinkClick r:id="rId5"/>
              </a:rPr>
              <a:t>http://www.youtube.com/watch?v=rzfrV3WcXMM</a:t>
            </a:r>
            <a:endParaRPr lang="en-US" u="sng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u="sng">
                <a:solidFill>
                  <a:schemeClr val="bg1"/>
                </a:solidFill>
                <a:hlinkClick r:id="rId6"/>
              </a:rPr>
              <a:t>http://www.youtube.com/watch?v=wiQ5nZ6gyIY</a:t>
            </a:r>
            <a:endParaRPr lang="en-US" u="sng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u="sng">
                <a:solidFill>
                  <a:schemeClr val="bg1"/>
                </a:solidFill>
                <a:hlinkClick r:id="rId7"/>
              </a:rPr>
              <a:t>http://www.youtube.com/watch?v=EOuYGSipH0M</a:t>
            </a:r>
            <a:endParaRPr lang="en-US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68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E6474-1705-AF44-8E75-1CD4CE53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Gambling addiction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FDFA-41FD-F340-A596-C9764DFFB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Severe depression and suicide ideation is common with gambling addictions.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Debt, damage to relationships, etc.</a:t>
            </a:r>
          </a:p>
          <a:p>
            <a:pPr marL="0">
              <a:lnSpc>
                <a:spcPct val="100000"/>
              </a:lnSpc>
            </a:pPr>
            <a:r>
              <a:rPr lang="en-US" sz="2800" dirty="0"/>
              <a:t>Downward spiral is non-linear:</a:t>
            </a:r>
          </a:p>
          <a:p>
            <a:pPr marL="457200" lvl="1">
              <a:lnSpc>
                <a:spcPct val="100000"/>
              </a:lnSpc>
            </a:pPr>
            <a:r>
              <a:rPr lang="en-US" dirty="0"/>
              <a:t>They will lose, then win, then lose</a:t>
            </a:r>
          </a:p>
          <a:p>
            <a:pPr marL="0">
              <a:lnSpc>
                <a:spcPct val="100000"/>
              </a:lnSpc>
            </a:pPr>
            <a:r>
              <a:rPr lang="en-US" sz="2800" dirty="0"/>
              <a:t>Belief that the next bet may be the one that gets them out of debt.</a:t>
            </a:r>
          </a:p>
          <a:p>
            <a:pPr marL="457200" lvl="1">
              <a:lnSpc>
                <a:spcPct val="100000"/>
              </a:lnSpc>
            </a:pPr>
            <a:r>
              <a:rPr lang="en-US" dirty="0"/>
              <a:t>Even if they won that they would continue to gamble</a:t>
            </a:r>
          </a:p>
        </p:txBody>
      </p:sp>
      <p:pic>
        <p:nvPicPr>
          <p:cNvPr id="6" name="Content Placeholder 5" descr="A person sitting in front of a row of arcade games&#10;&#10;Description automatically generated with medium confidence">
            <a:extLst>
              <a:ext uri="{FF2B5EF4-FFF2-40B4-BE49-F238E27FC236}">
                <a16:creationId xmlns:a16="http://schemas.microsoft.com/office/drawing/2014/main" id="{985868B9-43D6-4F43-AB00-F9B4EE022D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3386" r="3316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535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73F5B-829C-8240-A7BF-C506DB2F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dirty="0"/>
              <a:t>Addiction to money???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B87B1"/>
          </a:solidFill>
          <a:ln w="38100" cap="rnd">
            <a:solidFill>
              <a:srgbClr val="3B87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D6679-2FA8-3540-A9AA-4BB821EC3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No, it is an addiction to the EXPERIENCE.  Money is just the delivery system for the gambling addiction.</a:t>
            </a:r>
          </a:p>
          <a:p>
            <a:pPr lvl="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near miss, the chasing, the “zone”</a:t>
            </a:r>
          </a:p>
          <a:p>
            <a:pPr lvl="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Anticipations and “near misses”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https://www.youtube.com/watch?v=BF5SzIN63w8</a:t>
            </a:r>
            <a:endParaRPr lang="en-US" sz="24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 descr="Old wrinkled hands with some coins">
            <a:extLst>
              <a:ext uri="{FF2B5EF4-FFF2-40B4-BE49-F238E27FC236}">
                <a16:creationId xmlns:a16="http://schemas.microsoft.com/office/drawing/2014/main" id="{524CDA66-BF78-90A0-B4BD-EC892F7EB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5" r="269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533376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242A41"/>
      </a:dk2>
      <a:lt2>
        <a:srgbClr val="E8E4E2"/>
      </a:lt2>
      <a:accent1>
        <a:srgbClr val="3B87B1"/>
      </a:accent1>
      <a:accent2>
        <a:srgbClr val="46B3AC"/>
      </a:accent2>
      <a:accent3>
        <a:srgbClr val="4D67C3"/>
      </a:accent3>
      <a:accent4>
        <a:srgbClr val="B1433B"/>
      </a:accent4>
      <a:accent5>
        <a:srgbClr val="C3864D"/>
      </a:accent5>
      <a:accent6>
        <a:srgbClr val="AEA33A"/>
      </a:accent6>
      <a:hlink>
        <a:srgbClr val="BF6D3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688</Words>
  <Application>Microsoft Macintosh PowerPoint</Application>
  <PresentationFormat>Widescreen</PresentationFormat>
  <Paragraphs>90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The Hand Bold</vt:lpstr>
      <vt:lpstr>The Serif Hand Black</vt:lpstr>
      <vt:lpstr>SketchyVTI</vt:lpstr>
      <vt:lpstr>Gambling Addiction</vt:lpstr>
      <vt:lpstr>Gambling Addiction</vt:lpstr>
      <vt:lpstr>Gambling addiction</vt:lpstr>
      <vt:lpstr>Diagnostic criteria</vt:lpstr>
      <vt:lpstr>Gambling addiction</vt:lpstr>
      <vt:lpstr>Gambling addiction</vt:lpstr>
      <vt:lpstr>A secretive illness</vt:lpstr>
      <vt:lpstr>Gambling addiction</vt:lpstr>
      <vt:lpstr>Addiction to money???</vt:lpstr>
      <vt:lpstr>Cognitive distortions</vt:lpstr>
      <vt:lpstr>Automaticity</vt:lpstr>
      <vt:lpstr>Action gamblers</vt:lpstr>
      <vt:lpstr>Escape gamblers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Gambling Addiction</dc:title>
  <dc:creator>Candice Reel</dc:creator>
  <cp:lastModifiedBy>Candice Reel</cp:lastModifiedBy>
  <cp:revision>2</cp:revision>
  <dcterms:created xsi:type="dcterms:W3CDTF">2022-04-11T23:27:27Z</dcterms:created>
  <dcterms:modified xsi:type="dcterms:W3CDTF">2022-04-11T23:29:29Z</dcterms:modified>
</cp:coreProperties>
</file>