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7"/>
  </p:notesMasterIdLst>
  <p:sldIdLst>
    <p:sldId id="256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300" r:id="rId12"/>
    <p:sldId id="301" r:id="rId13"/>
    <p:sldId id="303" r:id="rId14"/>
    <p:sldId id="265" r:id="rId15"/>
    <p:sldId id="304" r:id="rId16"/>
  </p:sldIdLst>
  <p:sldSz cx="9144000" cy="5143500" type="screen16x9"/>
  <p:notesSz cx="6858000" cy="9144000"/>
  <p:embeddedFontLst>
    <p:embeddedFont>
      <p:font typeface="Lora" pitchFamily="2" charset="77"/>
      <p:regular r:id="rId18"/>
      <p:bold r:id="rId19"/>
      <p:italic r:id="rId20"/>
      <p:boldItalic r:id="rId21"/>
    </p:embeddedFont>
    <p:embeddedFont>
      <p:font typeface="Quattrocento Sans" panose="020B0502050000020003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912885-67A2-4EBF-9E33-DDC629D06BFE}">
  <a:tblStyle styleId="{C4912885-67A2-4EBF-9E33-DDC629D06B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39"/>
    <p:restoredTop sz="54213"/>
  </p:normalViewPr>
  <p:slideViewPr>
    <p:cSldViewPr snapToGrid="0" snapToObjects="1">
      <p:cViewPr varScale="1">
        <p:scale>
          <a:sx n="85" d="100"/>
          <a:sy n="85" d="100"/>
        </p:scale>
        <p:origin x="21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E6AB2F-D0C4-461D-8B20-5A236D28C3C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FCF6095-83AA-459A-8BE7-5413598F4822}">
      <dgm:prSet phldrT="[Text]"/>
      <dgm:spPr/>
      <dgm:t>
        <a:bodyPr/>
        <a:lstStyle/>
        <a:p>
          <a:r>
            <a:rPr lang="en-US" dirty="0"/>
            <a:t>Genetics</a:t>
          </a:r>
        </a:p>
      </dgm:t>
    </dgm:pt>
    <dgm:pt modelId="{4CD873D9-7F1B-4409-BAF6-B99A9114E67C}" type="parTrans" cxnId="{F917DFDC-6228-46A1-9DCF-1365ABE7DA2A}">
      <dgm:prSet/>
      <dgm:spPr/>
      <dgm:t>
        <a:bodyPr/>
        <a:lstStyle/>
        <a:p>
          <a:endParaRPr lang="en-US"/>
        </a:p>
      </dgm:t>
    </dgm:pt>
    <dgm:pt modelId="{7C608F39-AE97-40A1-9441-9F550E02137D}" type="sibTrans" cxnId="{F917DFDC-6228-46A1-9DCF-1365ABE7DA2A}">
      <dgm:prSet/>
      <dgm:spPr/>
      <dgm:t>
        <a:bodyPr/>
        <a:lstStyle/>
        <a:p>
          <a:endParaRPr lang="en-US"/>
        </a:p>
      </dgm:t>
    </dgm:pt>
    <dgm:pt modelId="{7A6C9399-9EEA-4628-A810-A5E0A6844583}">
      <dgm:prSet phldrT="[Text]"/>
      <dgm:spPr/>
      <dgm:t>
        <a:bodyPr/>
        <a:lstStyle/>
        <a:p>
          <a:r>
            <a:rPr lang="en-US" dirty="0"/>
            <a:t>Adverse Childhood Experiences</a:t>
          </a:r>
        </a:p>
      </dgm:t>
    </dgm:pt>
    <dgm:pt modelId="{0F13273F-AFA9-41CC-8B29-562453698363}" type="parTrans" cxnId="{FCAFA9EF-0256-44EE-9191-3967B852D4E1}">
      <dgm:prSet/>
      <dgm:spPr/>
      <dgm:t>
        <a:bodyPr/>
        <a:lstStyle/>
        <a:p>
          <a:endParaRPr lang="en-US"/>
        </a:p>
      </dgm:t>
    </dgm:pt>
    <dgm:pt modelId="{26B88C29-7B7F-48EC-872D-D213B05D5650}" type="sibTrans" cxnId="{FCAFA9EF-0256-44EE-9191-3967B852D4E1}">
      <dgm:prSet/>
      <dgm:spPr/>
      <dgm:t>
        <a:bodyPr/>
        <a:lstStyle/>
        <a:p>
          <a:endParaRPr lang="en-US"/>
        </a:p>
      </dgm:t>
    </dgm:pt>
    <dgm:pt modelId="{06D0339C-BD09-44B9-9966-05BD51BBCE9D}">
      <dgm:prSet phldrT="[Text]"/>
      <dgm:spPr/>
      <dgm:t>
        <a:bodyPr/>
        <a:lstStyle/>
        <a:p>
          <a:r>
            <a:rPr lang="en-US" dirty="0"/>
            <a:t>Adolescent drug use</a:t>
          </a:r>
        </a:p>
      </dgm:t>
    </dgm:pt>
    <dgm:pt modelId="{90310248-4C9B-4502-A68B-97073F3792C8}" type="parTrans" cxnId="{0C317BAC-796A-4868-82F1-969E7CBDC18C}">
      <dgm:prSet/>
      <dgm:spPr/>
      <dgm:t>
        <a:bodyPr/>
        <a:lstStyle/>
        <a:p>
          <a:endParaRPr lang="en-US"/>
        </a:p>
      </dgm:t>
    </dgm:pt>
    <dgm:pt modelId="{F333290F-BC4F-4BBA-AAEE-3EEE396BB094}" type="sibTrans" cxnId="{0C317BAC-796A-4868-82F1-969E7CBDC18C}">
      <dgm:prSet/>
      <dgm:spPr/>
      <dgm:t>
        <a:bodyPr/>
        <a:lstStyle/>
        <a:p>
          <a:endParaRPr lang="en-US"/>
        </a:p>
      </dgm:t>
    </dgm:pt>
    <dgm:pt modelId="{EB949509-1AEC-43D2-8253-26C1051030C7}">
      <dgm:prSet phldrT="[Text]"/>
      <dgm:spPr/>
      <dgm:t>
        <a:bodyPr/>
        <a:lstStyle/>
        <a:p>
          <a:r>
            <a:rPr lang="en-US" dirty="0"/>
            <a:t>Mental Illness and Personality Traits</a:t>
          </a:r>
        </a:p>
      </dgm:t>
    </dgm:pt>
    <dgm:pt modelId="{60F9CB62-1483-42BF-8F7A-B7647A8B8987}" type="parTrans" cxnId="{9346A96B-8EED-458A-80DD-5C6436FD5920}">
      <dgm:prSet/>
      <dgm:spPr/>
      <dgm:t>
        <a:bodyPr/>
        <a:lstStyle/>
        <a:p>
          <a:endParaRPr lang="en-US"/>
        </a:p>
      </dgm:t>
    </dgm:pt>
    <dgm:pt modelId="{F17807D8-E4D7-4CCA-A7AB-B8F6458C73FB}" type="sibTrans" cxnId="{9346A96B-8EED-458A-80DD-5C6436FD5920}">
      <dgm:prSet/>
      <dgm:spPr/>
      <dgm:t>
        <a:bodyPr/>
        <a:lstStyle/>
        <a:p>
          <a:endParaRPr lang="en-US"/>
        </a:p>
      </dgm:t>
    </dgm:pt>
    <dgm:pt modelId="{95C1C2C1-998F-42F4-82F2-F9D110A6D870}">
      <dgm:prSet phldrT="[Text]"/>
      <dgm:spPr/>
      <dgm:t>
        <a:bodyPr/>
        <a:lstStyle/>
        <a:p>
          <a:r>
            <a:rPr lang="en-US" dirty="0"/>
            <a:t>Peer Groups and Family</a:t>
          </a:r>
        </a:p>
      </dgm:t>
    </dgm:pt>
    <dgm:pt modelId="{2CD63AA1-29E0-4C69-996B-A7723352D68E}" type="parTrans" cxnId="{CF77CC19-AEDE-4311-B54E-0A4BDC34F866}">
      <dgm:prSet/>
      <dgm:spPr/>
      <dgm:t>
        <a:bodyPr/>
        <a:lstStyle/>
        <a:p>
          <a:endParaRPr lang="en-US"/>
        </a:p>
      </dgm:t>
    </dgm:pt>
    <dgm:pt modelId="{3E63D765-F25C-49DA-BE02-CF4EA68694A2}" type="sibTrans" cxnId="{CF77CC19-AEDE-4311-B54E-0A4BDC34F866}">
      <dgm:prSet/>
      <dgm:spPr/>
      <dgm:t>
        <a:bodyPr/>
        <a:lstStyle/>
        <a:p>
          <a:endParaRPr lang="en-US"/>
        </a:p>
      </dgm:t>
    </dgm:pt>
    <dgm:pt modelId="{3012BA7A-10BC-420C-B479-1D142102A470}" type="pres">
      <dgm:prSet presAssocID="{5AE6AB2F-D0C4-461D-8B20-5A236D28C3CF}" presName="CompostProcess" presStyleCnt="0">
        <dgm:presLayoutVars>
          <dgm:dir/>
          <dgm:resizeHandles val="exact"/>
        </dgm:presLayoutVars>
      </dgm:prSet>
      <dgm:spPr/>
    </dgm:pt>
    <dgm:pt modelId="{6FD99C0D-C1D5-4975-B707-594EEC8B69BE}" type="pres">
      <dgm:prSet presAssocID="{5AE6AB2F-D0C4-461D-8B20-5A236D28C3CF}" presName="arrow" presStyleLbl="bgShp" presStyleIdx="0" presStyleCnt="1"/>
      <dgm:spPr/>
    </dgm:pt>
    <dgm:pt modelId="{6B3C5F00-E0DD-4D54-892A-C623631B52D2}" type="pres">
      <dgm:prSet presAssocID="{5AE6AB2F-D0C4-461D-8B20-5A236D28C3CF}" presName="linearProcess" presStyleCnt="0"/>
      <dgm:spPr/>
    </dgm:pt>
    <dgm:pt modelId="{61629898-6970-4D12-956A-ADCDE38DFFF5}" type="pres">
      <dgm:prSet presAssocID="{7FCF6095-83AA-459A-8BE7-5413598F4822}" presName="textNode" presStyleLbl="node1" presStyleIdx="0" presStyleCnt="5">
        <dgm:presLayoutVars>
          <dgm:bulletEnabled val="1"/>
        </dgm:presLayoutVars>
      </dgm:prSet>
      <dgm:spPr/>
    </dgm:pt>
    <dgm:pt modelId="{0E5CE1B6-E6F8-43CA-BEE7-9B89DDC3A51D}" type="pres">
      <dgm:prSet presAssocID="{7C608F39-AE97-40A1-9441-9F550E02137D}" presName="sibTrans" presStyleCnt="0"/>
      <dgm:spPr/>
    </dgm:pt>
    <dgm:pt modelId="{089B2C09-3AD4-4460-BFB4-D6F6485A7A1A}" type="pres">
      <dgm:prSet presAssocID="{7A6C9399-9EEA-4628-A810-A5E0A6844583}" presName="textNode" presStyleLbl="node1" presStyleIdx="1" presStyleCnt="5">
        <dgm:presLayoutVars>
          <dgm:bulletEnabled val="1"/>
        </dgm:presLayoutVars>
      </dgm:prSet>
      <dgm:spPr/>
    </dgm:pt>
    <dgm:pt modelId="{A663C2A5-418D-4415-9B78-901D9A8ECEA9}" type="pres">
      <dgm:prSet presAssocID="{26B88C29-7B7F-48EC-872D-D213B05D5650}" presName="sibTrans" presStyleCnt="0"/>
      <dgm:spPr/>
    </dgm:pt>
    <dgm:pt modelId="{FF3DC6D7-2216-403F-ACF0-A778D82093BE}" type="pres">
      <dgm:prSet presAssocID="{06D0339C-BD09-44B9-9966-05BD51BBCE9D}" presName="textNode" presStyleLbl="node1" presStyleIdx="2" presStyleCnt="5">
        <dgm:presLayoutVars>
          <dgm:bulletEnabled val="1"/>
        </dgm:presLayoutVars>
      </dgm:prSet>
      <dgm:spPr/>
    </dgm:pt>
    <dgm:pt modelId="{CFA467EC-0797-43D1-890A-2A7A344FF200}" type="pres">
      <dgm:prSet presAssocID="{F333290F-BC4F-4BBA-AAEE-3EEE396BB094}" presName="sibTrans" presStyleCnt="0"/>
      <dgm:spPr/>
    </dgm:pt>
    <dgm:pt modelId="{E1105F59-42DA-41AD-B0EF-21D35B158305}" type="pres">
      <dgm:prSet presAssocID="{EB949509-1AEC-43D2-8253-26C1051030C7}" presName="textNode" presStyleLbl="node1" presStyleIdx="3" presStyleCnt="5">
        <dgm:presLayoutVars>
          <dgm:bulletEnabled val="1"/>
        </dgm:presLayoutVars>
      </dgm:prSet>
      <dgm:spPr/>
    </dgm:pt>
    <dgm:pt modelId="{71B5B1A4-3F68-47EA-9123-B4843F0115EF}" type="pres">
      <dgm:prSet presAssocID="{F17807D8-E4D7-4CCA-A7AB-B8F6458C73FB}" presName="sibTrans" presStyleCnt="0"/>
      <dgm:spPr/>
    </dgm:pt>
    <dgm:pt modelId="{7B7C88D9-20B0-4C09-BA02-34369FE461A5}" type="pres">
      <dgm:prSet presAssocID="{95C1C2C1-998F-42F4-82F2-F9D110A6D870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CF77CC19-AEDE-4311-B54E-0A4BDC34F866}" srcId="{5AE6AB2F-D0C4-461D-8B20-5A236D28C3CF}" destId="{95C1C2C1-998F-42F4-82F2-F9D110A6D870}" srcOrd="4" destOrd="0" parTransId="{2CD63AA1-29E0-4C69-996B-A7723352D68E}" sibTransId="{3E63D765-F25C-49DA-BE02-CF4EA68694A2}"/>
    <dgm:cxn modelId="{F12B1520-8BF4-48BE-A8FA-99F3AF7A8AA9}" type="presOf" srcId="{5AE6AB2F-D0C4-461D-8B20-5A236D28C3CF}" destId="{3012BA7A-10BC-420C-B479-1D142102A470}" srcOrd="0" destOrd="0" presId="urn:microsoft.com/office/officeart/2005/8/layout/hProcess9"/>
    <dgm:cxn modelId="{94B4243F-0C69-4567-B710-544713A22287}" type="presOf" srcId="{95C1C2C1-998F-42F4-82F2-F9D110A6D870}" destId="{7B7C88D9-20B0-4C09-BA02-34369FE461A5}" srcOrd="0" destOrd="0" presId="urn:microsoft.com/office/officeart/2005/8/layout/hProcess9"/>
    <dgm:cxn modelId="{3EED8068-71C4-4044-82B5-B740076821BA}" type="presOf" srcId="{06D0339C-BD09-44B9-9966-05BD51BBCE9D}" destId="{FF3DC6D7-2216-403F-ACF0-A778D82093BE}" srcOrd="0" destOrd="0" presId="urn:microsoft.com/office/officeart/2005/8/layout/hProcess9"/>
    <dgm:cxn modelId="{9346A96B-8EED-458A-80DD-5C6436FD5920}" srcId="{5AE6AB2F-D0C4-461D-8B20-5A236D28C3CF}" destId="{EB949509-1AEC-43D2-8253-26C1051030C7}" srcOrd="3" destOrd="0" parTransId="{60F9CB62-1483-42BF-8F7A-B7647A8B8987}" sibTransId="{F17807D8-E4D7-4CCA-A7AB-B8F6458C73FB}"/>
    <dgm:cxn modelId="{29C7B17E-4C6C-4806-B808-E1DA78AC6D65}" type="presOf" srcId="{7A6C9399-9EEA-4628-A810-A5E0A6844583}" destId="{089B2C09-3AD4-4460-BFB4-D6F6485A7A1A}" srcOrd="0" destOrd="0" presId="urn:microsoft.com/office/officeart/2005/8/layout/hProcess9"/>
    <dgm:cxn modelId="{EC49F88E-CEDD-4DC1-B2A3-741946E5E098}" type="presOf" srcId="{7FCF6095-83AA-459A-8BE7-5413598F4822}" destId="{61629898-6970-4D12-956A-ADCDE38DFFF5}" srcOrd="0" destOrd="0" presId="urn:microsoft.com/office/officeart/2005/8/layout/hProcess9"/>
    <dgm:cxn modelId="{0C317BAC-796A-4868-82F1-969E7CBDC18C}" srcId="{5AE6AB2F-D0C4-461D-8B20-5A236D28C3CF}" destId="{06D0339C-BD09-44B9-9966-05BD51BBCE9D}" srcOrd="2" destOrd="0" parTransId="{90310248-4C9B-4502-A68B-97073F3792C8}" sibTransId="{F333290F-BC4F-4BBA-AAEE-3EEE396BB094}"/>
    <dgm:cxn modelId="{F917DFDC-6228-46A1-9DCF-1365ABE7DA2A}" srcId="{5AE6AB2F-D0C4-461D-8B20-5A236D28C3CF}" destId="{7FCF6095-83AA-459A-8BE7-5413598F4822}" srcOrd="0" destOrd="0" parTransId="{4CD873D9-7F1B-4409-BAF6-B99A9114E67C}" sibTransId="{7C608F39-AE97-40A1-9441-9F550E02137D}"/>
    <dgm:cxn modelId="{FCAFA9EF-0256-44EE-9191-3967B852D4E1}" srcId="{5AE6AB2F-D0C4-461D-8B20-5A236D28C3CF}" destId="{7A6C9399-9EEA-4628-A810-A5E0A6844583}" srcOrd="1" destOrd="0" parTransId="{0F13273F-AFA9-41CC-8B29-562453698363}" sibTransId="{26B88C29-7B7F-48EC-872D-D213B05D5650}"/>
    <dgm:cxn modelId="{1B742AFA-CE1E-4C39-B5B0-126C7DDC8DC6}" type="presOf" srcId="{EB949509-1AEC-43D2-8253-26C1051030C7}" destId="{E1105F59-42DA-41AD-B0EF-21D35B158305}" srcOrd="0" destOrd="0" presId="urn:microsoft.com/office/officeart/2005/8/layout/hProcess9"/>
    <dgm:cxn modelId="{AD4F61DD-90B0-432F-947C-B5E63F04D57F}" type="presParOf" srcId="{3012BA7A-10BC-420C-B479-1D142102A470}" destId="{6FD99C0D-C1D5-4975-B707-594EEC8B69BE}" srcOrd="0" destOrd="0" presId="urn:microsoft.com/office/officeart/2005/8/layout/hProcess9"/>
    <dgm:cxn modelId="{4A22D0FE-EED2-41ED-93A0-AEA8ABA61BF1}" type="presParOf" srcId="{3012BA7A-10BC-420C-B479-1D142102A470}" destId="{6B3C5F00-E0DD-4D54-892A-C623631B52D2}" srcOrd="1" destOrd="0" presId="urn:microsoft.com/office/officeart/2005/8/layout/hProcess9"/>
    <dgm:cxn modelId="{0BF121B3-ED2F-4C7D-88B7-AEFC0F29F4AB}" type="presParOf" srcId="{6B3C5F00-E0DD-4D54-892A-C623631B52D2}" destId="{61629898-6970-4D12-956A-ADCDE38DFFF5}" srcOrd="0" destOrd="0" presId="urn:microsoft.com/office/officeart/2005/8/layout/hProcess9"/>
    <dgm:cxn modelId="{9667520C-7E8B-40ED-8C69-442CE964EEAE}" type="presParOf" srcId="{6B3C5F00-E0DD-4D54-892A-C623631B52D2}" destId="{0E5CE1B6-E6F8-43CA-BEE7-9B89DDC3A51D}" srcOrd="1" destOrd="0" presId="urn:microsoft.com/office/officeart/2005/8/layout/hProcess9"/>
    <dgm:cxn modelId="{21B1C1FB-A339-490E-8C07-2B931431922D}" type="presParOf" srcId="{6B3C5F00-E0DD-4D54-892A-C623631B52D2}" destId="{089B2C09-3AD4-4460-BFB4-D6F6485A7A1A}" srcOrd="2" destOrd="0" presId="urn:microsoft.com/office/officeart/2005/8/layout/hProcess9"/>
    <dgm:cxn modelId="{CBDE254A-F4FB-4CA3-9210-ED9E251485B1}" type="presParOf" srcId="{6B3C5F00-E0DD-4D54-892A-C623631B52D2}" destId="{A663C2A5-418D-4415-9B78-901D9A8ECEA9}" srcOrd="3" destOrd="0" presId="urn:microsoft.com/office/officeart/2005/8/layout/hProcess9"/>
    <dgm:cxn modelId="{EF033E94-3D76-4833-9DE2-33E730954AA0}" type="presParOf" srcId="{6B3C5F00-E0DD-4D54-892A-C623631B52D2}" destId="{FF3DC6D7-2216-403F-ACF0-A778D82093BE}" srcOrd="4" destOrd="0" presId="urn:microsoft.com/office/officeart/2005/8/layout/hProcess9"/>
    <dgm:cxn modelId="{D2DFA491-88D5-45D0-91F0-C98BE28D879C}" type="presParOf" srcId="{6B3C5F00-E0DD-4D54-892A-C623631B52D2}" destId="{CFA467EC-0797-43D1-890A-2A7A344FF200}" srcOrd="5" destOrd="0" presId="urn:microsoft.com/office/officeart/2005/8/layout/hProcess9"/>
    <dgm:cxn modelId="{F3077B93-DCEF-409E-BC55-A2088A9ED380}" type="presParOf" srcId="{6B3C5F00-E0DD-4D54-892A-C623631B52D2}" destId="{E1105F59-42DA-41AD-B0EF-21D35B158305}" srcOrd="6" destOrd="0" presId="urn:microsoft.com/office/officeart/2005/8/layout/hProcess9"/>
    <dgm:cxn modelId="{C9D38A12-17B9-46AD-BA81-1AD26BBFA7BE}" type="presParOf" srcId="{6B3C5F00-E0DD-4D54-892A-C623631B52D2}" destId="{71B5B1A4-3F68-47EA-9123-B4843F0115EF}" srcOrd="7" destOrd="0" presId="urn:microsoft.com/office/officeart/2005/8/layout/hProcess9"/>
    <dgm:cxn modelId="{3B4780F3-0E8D-4F2B-BEF7-12E6537151FD}" type="presParOf" srcId="{6B3C5F00-E0DD-4D54-892A-C623631B52D2}" destId="{7B7C88D9-20B0-4C09-BA02-34369FE461A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99C0D-C1D5-4975-B707-594EEC8B69BE}">
      <dsp:nvSpPr>
        <dsp:cNvPr id="0" name=""/>
        <dsp:cNvSpPr/>
      </dsp:nvSpPr>
      <dsp:spPr>
        <a:xfrm>
          <a:off x="599402" y="0"/>
          <a:ext cx="6793228" cy="23601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29898-6970-4D12-956A-ADCDE38DFFF5}">
      <dsp:nvSpPr>
        <dsp:cNvPr id="0" name=""/>
        <dsp:cNvSpPr/>
      </dsp:nvSpPr>
      <dsp:spPr>
        <a:xfrm>
          <a:off x="3512" y="708033"/>
          <a:ext cx="1535578" cy="944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Genetics</a:t>
          </a:r>
        </a:p>
      </dsp:txBody>
      <dsp:txXfrm>
        <a:off x="49596" y="754117"/>
        <a:ext cx="1443410" cy="851876"/>
      </dsp:txXfrm>
    </dsp:sp>
    <dsp:sp modelId="{089B2C09-3AD4-4460-BFB4-D6F6485A7A1A}">
      <dsp:nvSpPr>
        <dsp:cNvPr id="0" name=""/>
        <dsp:cNvSpPr/>
      </dsp:nvSpPr>
      <dsp:spPr>
        <a:xfrm>
          <a:off x="1615869" y="708033"/>
          <a:ext cx="1535578" cy="944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Adverse Childhood Experiences</a:t>
          </a:r>
        </a:p>
      </dsp:txBody>
      <dsp:txXfrm>
        <a:off x="1661953" y="754117"/>
        <a:ext cx="1443410" cy="851876"/>
      </dsp:txXfrm>
    </dsp:sp>
    <dsp:sp modelId="{FF3DC6D7-2216-403F-ACF0-A778D82093BE}">
      <dsp:nvSpPr>
        <dsp:cNvPr id="0" name=""/>
        <dsp:cNvSpPr/>
      </dsp:nvSpPr>
      <dsp:spPr>
        <a:xfrm>
          <a:off x="3228227" y="708033"/>
          <a:ext cx="1535578" cy="944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Adolescent drug use</a:t>
          </a:r>
        </a:p>
      </dsp:txBody>
      <dsp:txXfrm>
        <a:off x="3274311" y="754117"/>
        <a:ext cx="1443410" cy="851876"/>
      </dsp:txXfrm>
    </dsp:sp>
    <dsp:sp modelId="{E1105F59-42DA-41AD-B0EF-21D35B158305}">
      <dsp:nvSpPr>
        <dsp:cNvPr id="0" name=""/>
        <dsp:cNvSpPr/>
      </dsp:nvSpPr>
      <dsp:spPr>
        <a:xfrm>
          <a:off x="4840584" y="708033"/>
          <a:ext cx="1535578" cy="944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Mental Illness and Personality Traits</a:t>
          </a:r>
        </a:p>
      </dsp:txBody>
      <dsp:txXfrm>
        <a:off x="4886668" y="754117"/>
        <a:ext cx="1443410" cy="851876"/>
      </dsp:txXfrm>
    </dsp:sp>
    <dsp:sp modelId="{7B7C88D9-20B0-4C09-BA02-34369FE461A5}">
      <dsp:nvSpPr>
        <dsp:cNvPr id="0" name=""/>
        <dsp:cNvSpPr/>
      </dsp:nvSpPr>
      <dsp:spPr>
        <a:xfrm>
          <a:off x="6452942" y="708033"/>
          <a:ext cx="1535578" cy="944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Peer Groups and Family</a:t>
          </a:r>
        </a:p>
      </dsp:txBody>
      <dsp:txXfrm>
        <a:off x="6499026" y="754117"/>
        <a:ext cx="1443410" cy="851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3444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0227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3259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d206c3cb3_27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d206c3cb3_27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0601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d206c3cb3_27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d206c3cb3_27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2754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6904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1339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6084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308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6110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850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8886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6737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5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381250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3834912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6288573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Google Shape;47;p7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p7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cxnSp>
        <p:nvCxnSpPr>
          <p:cNvPr id="52" name="Google Shape;52;p8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Google Shape;53;p8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4" name="Google Shape;54;p8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0"/>
          <p:cNvCxnSpPr/>
          <p:nvPr/>
        </p:nvCxnSpPr>
        <p:spPr>
          <a:xfrm>
            <a:off x="-6025" y="4513729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10"/>
          <p:cNvSpPr/>
          <p:nvPr/>
        </p:nvSpPr>
        <p:spPr>
          <a:xfrm>
            <a:off x="4293700" y="4235405"/>
            <a:ext cx="556500" cy="556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attrocento Sans"/>
              <a:buChar char="◉"/>
              <a:defRPr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○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■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4" r:id="rId4"/>
    <p:sldLayoutId id="2147483656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cdoHhj4MQ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TYCv1ObZr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rgbClr val="FFCD00"/>
                </a:highlight>
              </a:rPr>
              <a:t>Susceptibility:</a:t>
            </a:r>
            <a:r>
              <a:rPr lang="en" dirty="0"/>
              <a:t> What puts someone at risk of developing an addiction?</a:t>
            </a:r>
            <a:endParaRPr dirty="0"/>
          </a:p>
        </p:txBody>
      </p:sp>
      <p:sp>
        <p:nvSpPr>
          <p:cNvPr id="12" name="Google Shape;667;p39">
            <a:extLst>
              <a:ext uri="{FF2B5EF4-FFF2-40B4-BE49-F238E27FC236}">
                <a16:creationId xmlns:a16="http://schemas.microsoft.com/office/drawing/2014/main" id="{9EBAD1F6-FF78-7A40-A1F4-93133FCC7C24}"/>
              </a:ext>
            </a:extLst>
          </p:cNvPr>
          <p:cNvSpPr/>
          <p:nvPr/>
        </p:nvSpPr>
        <p:spPr>
          <a:xfrm>
            <a:off x="1216268" y="3493121"/>
            <a:ext cx="340844" cy="297873"/>
          </a:xfrm>
          <a:custGeom>
            <a:avLst/>
            <a:gdLst/>
            <a:ahLst/>
            <a:cxnLst/>
            <a:rect l="l" t="t" r="r" b="b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40C015-9AED-ED4D-9ADF-AD8070214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277" y="1489233"/>
            <a:ext cx="2671851" cy="20038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"/>
          <p:cNvSpPr txBox="1">
            <a:spLocks noGrp="1"/>
          </p:cNvSpPr>
          <p:nvPr>
            <p:ph type="title" idx="4294967295"/>
          </p:nvPr>
        </p:nvSpPr>
        <p:spPr>
          <a:xfrm>
            <a:off x="3399200" y="3715750"/>
            <a:ext cx="2345700" cy="50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FFCD00"/>
                </a:highlight>
              </a:rPr>
              <a:t>Want big impact? </a:t>
            </a:r>
            <a:r>
              <a:rPr lang="en" sz="1800" i="1">
                <a:highlight>
                  <a:srgbClr val="FFCD00"/>
                </a:highlight>
              </a:rPr>
              <a:t>Use big image.</a:t>
            </a:r>
            <a:endParaRPr sz="1800" i="1">
              <a:highlight>
                <a:srgbClr val="FFCD00"/>
              </a:highlight>
            </a:endParaRPr>
          </a:p>
        </p:txBody>
      </p:sp>
      <p:sp>
        <p:nvSpPr>
          <p:cNvPr id="200" name="Google Shape;200;p22"/>
          <p:cNvSpPr/>
          <p:nvPr/>
        </p:nvSpPr>
        <p:spPr>
          <a:xfrm>
            <a:off x="4465375" y="4440675"/>
            <a:ext cx="213248" cy="191461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2"/>
          <p:cNvSpPr txBox="1">
            <a:spLocks noGrp="1"/>
          </p:cNvSpPr>
          <p:nvPr>
            <p:ph type="sldNum" idx="12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623F75-5568-7D49-A626-9406AA51569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363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23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Research with </a:t>
            </a:r>
            <a:r>
              <a:rPr lang="en" dirty="0">
                <a:highlight>
                  <a:srgbClr val="FFCD00"/>
                </a:highlight>
              </a:rPr>
              <a:t>genetics</a:t>
            </a:r>
            <a:endParaRPr dirty="0">
              <a:highlight>
                <a:srgbClr val="FFCD00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524849" y="1616470"/>
            <a:ext cx="8158097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-US" dirty="0"/>
              <a:t>Genetic factors up to 60% of addiction </a:t>
            </a:r>
            <a:r>
              <a:rPr lang="en-US" sz="1600" dirty="0"/>
              <a:t>(</a:t>
            </a:r>
            <a:r>
              <a:rPr lang="en-US" sz="1600" dirty="0" err="1"/>
              <a:t>Shuckit</a:t>
            </a:r>
            <a:r>
              <a:rPr lang="en-US" sz="1600" dirty="0"/>
              <a:t> &amp; Smith, 2001)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-US" dirty="0"/>
              <a:t>Genes that control dopamine type 4 receptors</a:t>
            </a:r>
          </a:p>
          <a:p>
            <a:pPr lvl="1" indent="-381000">
              <a:spcBef>
                <a:spcPts val="600"/>
              </a:spcBef>
              <a:buSzPts val="2400"/>
              <a:buChar char="◉"/>
            </a:pPr>
            <a:r>
              <a:rPr lang="en-US" dirty="0"/>
              <a:t>Short and long</a:t>
            </a:r>
          </a:p>
          <a:p>
            <a:pPr lvl="1" indent="-381000">
              <a:spcBef>
                <a:spcPts val="600"/>
              </a:spcBef>
              <a:buSzPts val="2400"/>
              <a:buChar char="◉"/>
            </a:pPr>
            <a:r>
              <a:rPr lang="en-US" dirty="0"/>
              <a:t>Long form: strong cravings for more alcohol</a:t>
            </a:r>
          </a:p>
          <a:p>
            <a:r>
              <a:rPr lang="en-US" dirty="0"/>
              <a:t>Gene that controls an enzyme that breaks down dopamine</a:t>
            </a:r>
          </a:p>
          <a:p>
            <a:pPr lvl="1"/>
            <a:r>
              <a:rPr lang="en-US" dirty="0"/>
              <a:t>More active: breaks down dopamine fast, decreases reinforcement, more impulsive behavior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10" name="Google Shape;799;p39">
            <a:extLst>
              <a:ext uri="{FF2B5EF4-FFF2-40B4-BE49-F238E27FC236}">
                <a16:creationId xmlns:a16="http://schemas.microsoft.com/office/drawing/2014/main" id="{D5A88B34-346B-854E-A003-7427B1982253}"/>
              </a:ext>
            </a:extLst>
          </p:cNvPr>
          <p:cNvGrpSpPr/>
          <p:nvPr/>
        </p:nvGrpSpPr>
        <p:grpSpPr>
          <a:xfrm>
            <a:off x="885073" y="951707"/>
            <a:ext cx="284508" cy="377522"/>
            <a:chOff x="6718575" y="2318625"/>
            <a:chExt cx="256950" cy="407375"/>
          </a:xfrm>
        </p:grpSpPr>
        <p:sp>
          <p:nvSpPr>
            <p:cNvPr id="11" name="Google Shape;800;p39">
              <a:extLst>
                <a:ext uri="{FF2B5EF4-FFF2-40B4-BE49-F238E27FC236}">
                  <a16:creationId xmlns:a16="http://schemas.microsoft.com/office/drawing/2014/main" id="{D6BF1829-1A9A-1749-8531-259C46F2501F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01;p39">
              <a:extLst>
                <a:ext uri="{FF2B5EF4-FFF2-40B4-BE49-F238E27FC236}">
                  <a16:creationId xmlns:a16="http://schemas.microsoft.com/office/drawing/2014/main" id="{C9AFD8DE-2528-AD42-A9C1-8A67BB35C931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02;p39">
              <a:extLst>
                <a:ext uri="{FF2B5EF4-FFF2-40B4-BE49-F238E27FC236}">
                  <a16:creationId xmlns:a16="http://schemas.microsoft.com/office/drawing/2014/main" id="{950A0931-5A9F-3445-AC9C-B3948E3D1B74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03;p39">
              <a:extLst>
                <a:ext uri="{FF2B5EF4-FFF2-40B4-BE49-F238E27FC236}">
                  <a16:creationId xmlns:a16="http://schemas.microsoft.com/office/drawing/2014/main" id="{CCE28290-AE1A-9A41-9AA8-7DA6F131F9B7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04;p39">
              <a:extLst>
                <a:ext uri="{FF2B5EF4-FFF2-40B4-BE49-F238E27FC236}">
                  <a16:creationId xmlns:a16="http://schemas.microsoft.com/office/drawing/2014/main" id="{249E453D-573E-A34A-9E10-5AF43B47320B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05;p39">
              <a:extLst>
                <a:ext uri="{FF2B5EF4-FFF2-40B4-BE49-F238E27FC236}">
                  <a16:creationId xmlns:a16="http://schemas.microsoft.com/office/drawing/2014/main" id="{9B035A59-D0F1-284C-AEB7-DFA9D3B0AFF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06;p39">
              <a:extLst>
                <a:ext uri="{FF2B5EF4-FFF2-40B4-BE49-F238E27FC236}">
                  <a16:creationId xmlns:a16="http://schemas.microsoft.com/office/drawing/2014/main" id="{39BA97EA-4470-2D45-8CCA-30280C3676D5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07;p39">
              <a:extLst>
                <a:ext uri="{FF2B5EF4-FFF2-40B4-BE49-F238E27FC236}">
                  <a16:creationId xmlns:a16="http://schemas.microsoft.com/office/drawing/2014/main" id="{7EAEC9DF-E154-134B-9243-1765EA1DB504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1CEB362-57A5-6746-ABD1-CBB6EC324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848" y="164754"/>
            <a:ext cx="2417379" cy="157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3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Genetics of alcohol</a:t>
            </a:r>
            <a:endParaRPr dirty="0"/>
          </a:p>
        </p:txBody>
      </p:sp>
      <p:sp>
        <p:nvSpPr>
          <p:cNvPr id="171" name="Google Shape;171;p20"/>
          <p:cNvSpPr txBox="1">
            <a:spLocks noGrp="1"/>
          </p:cNvSpPr>
          <p:nvPr>
            <p:ph type="body" idx="1"/>
          </p:nvPr>
        </p:nvSpPr>
        <p:spPr>
          <a:xfrm>
            <a:off x="596274" y="1651075"/>
            <a:ext cx="3118976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highlight>
                  <a:srgbClr val="FFCD00"/>
                </a:highlight>
              </a:rPr>
              <a:t>Types of alcoholism</a:t>
            </a:r>
            <a:endParaRPr b="1" dirty="0">
              <a:highlight>
                <a:srgbClr val="FFCD00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Type I: gradual onset, after 25; may of may not have relatives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Type II: rapid onset, before 25; most often men, close relatives with alcoholism</a:t>
            </a:r>
            <a:endParaRPr dirty="0"/>
          </a:p>
        </p:txBody>
      </p:sp>
      <p:sp>
        <p:nvSpPr>
          <p:cNvPr id="172" name="Google Shape;172;p20"/>
          <p:cNvSpPr txBox="1">
            <a:spLocks noGrp="1"/>
          </p:cNvSpPr>
          <p:nvPr>
            <p:ph type="body" idx="2"/>
          </p:nvPr>
        </p:nvSpPr>
        <p:spPr>
          <a:xfrm>
            <a:off x="5259650" y="1651075"/>
            <a:ext cx="3544108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highlight>
                  <a:srgbClr val="FFCD00"/>
                </a:highlight>
              </a:rPr>
              <a:t>Sons of Alcoholics</a:t>
            </a:r>
            <a:endParaRPr b="1" dirty="0">
              <a:highlight>
                <a:srgbClr val="FFCD00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H</a:t>
            </a:r>
            <a:r>
              <a:rPr lang="en-US" dirty="0" err="1"/>
              <a:t>i</a:t>
            </a:r>
            <a:r>
              <a:rPr lang="en" dirty="0" err="1"/>
              <a:t>gh</a:t>
            </a:r>
            <a:r>
              <a:rPr lang="en" dirty="0"/>
              <a:t> tolerance levels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Report more stress reduction from alcohol use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Small amygdala before developing alcoholism</a:t>
            </a:r>
            <a:endParaRPr dirty="0"/>
          </a:p>
        </p:txBody>
      </p:sp>
      <p:grpSp>
        <p:nvGrpSpPr>
          <p:cNvPr id="174" name="Google Shape;174;p20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75" name="Google Shape;175;p2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" name="Google Shape;179;p2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935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4"/>
          <p:cNvSpPr txBox="1">
            <a:spLocks noGrp="1"/>
          </p:cNvSpPr>
          <p:nvPr>
            <p:ph type="title"/>
          </p:nvPr>
        </p:nvSpPr>
        <p:spPr>
          <a:xfrm>
            <a:off x="1363850" y="782023"/>
            <a:ext cx="3889500" cy="5733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More </a:t>
            </a:r>
            <a:r>
              <a:rPr lang="en" dirty="0">
                <a:highlight>
                  <a:srgbClr val="FFCD00"/>
                </a:highlight>
              </a:rPr>
              <a:t>genetics</a:t>
            </a:r>
            <a:r>
              <a:rPr lang="en" dirty="0"/>
              <a:t> of addiction</a:t>
            </a:r>
            <a:endParaRPr dirty="0"/>
          </a:p>
        </p:txBody>
      </p:sp>
      <p:grpSp>
        <p:nvGrpSpPr>
          <p:cNvPr id="221" name="Google Shape;221;p24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222" name="Google Shape;222;p2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4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4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4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" name="Google Shape;226;p2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26" name="Picture 25" descr="An external file that holds a picture, illustration, etc.&#10;Object name is nihms111138f1.jpg">
            <a:extLst>
              <a:ext uri="{FF2B5EF4-FFF2-40B4-BE49-F238E27FC236}">
                <a16:creationId xmlns:a16="http://schemas.microsoft.com/office/drawing/2014/main" id="{6E45B04C-3C7B-0041-BB0C-1D182C1F34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2" y="1445104"/>
            <a:ext cx="5051425" cy="35011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0A6AD02-9809-0F4A-8895-997C6213F3B6}"/>
              </a:ext>
            </a:extLst>
          </p:cNvPr>
          <p:cNvSpPr/>
          <p:nvPr/>
        </p:nvSpPr>
        <p:spPr>
          <a:xfrm>
            <a:off x="5830836" y="4195853"/>
            <a:ext cx="27123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Goldman D, </a:t>
            </a:r>
            <a:r>
              <a:rPr lang="en-US" sz="1000" dirty="0" err="1"/>
              <a:t>Oroszi</a:t>
            </a:r>
            <a:r>
              <a:rPr lang="en-US" sz="1000" dirty="0"/>
              <a:t> G, </a:t>
            </a:r>
            <a:r>
              <a:rPr lang="en-US" sz="1000" dirty="0" err="1"/>
              <a:t>Ducci</a:t>
            </a:r>
            <a:r>
              <a:rPr lang="en-US" sz="1000" dirty="0"/>
              <a:t> F. The genetics of addiction: uncovering the genes. Nat. Rev. Genet. 2005;6:521–532</a:t>
            </a:r>
          </a:p>
        </p:txBody>
      </p:sp>
    </p:spTree>
    <p:extLst>
      <p:ext uri="{BB962C8B-B14F-4D97-AF65-F5344CB8AC3E}">
        <p14:creationId xmlns:p14="http://schemas.microsoft.com/office/powerpoint/2010/main" val="2866680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>
            <a:spLocks noGrp="1"/>
          </p:cNvSpPr>
          <p:nvPr>
            <p:ph type="body" idx="4294967295"/>
          </p:nvPr>
        </p:nvSpPr>
        <p:spPr>
          <a:xfrm>
            <a:off x="4361974" y="1424268"/>
            <a:ext cx="4397325" cy="31088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Addiction </a:t>
            </a:r>
            <a:r>
              <a:rPr lang="en-US" sz="2000" b="1" dirty="0">
                <a:solidFill>
                  <a:schemeClr val="dk1"/>
                </a:solidFill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questions</a:t>
            </a:r>
            <a:endParaRPr sz="2000" b="1" dirty="0">
              <a:solidFill>
                <a:schemeClr val="dk1"/>
              </a:solidFill>
              <a:highlight>
                <a:srgbClr val="FFCD00"/>
              </a:highlight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/>
              <a:t>Will everyone with a genetic predisposition develop addiction?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sz="2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/>
              <a:t>What about environmental influences, do they play a role?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sz="2000" dirty="0"/>
          </a:p>
          <a:p>
            <a:pPr marL="0" indent="0">
              <a:buNone/>
            </a:pPr>
            <a:r>
              <a:rPr lang="en-US" sz="1400" dirty="0">
                <a:hlinkClick r:id="rId3"/>
              </a:rPr>
              <a:t>http://www.youtube.com/watch?v=ecdoHhj4MQU</a:t>
            </a:r>
            <a:endParaRPr lang="en-US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dirty="0"/>
          </a:p>
        </p:txBody>
      </p:sp>
      <p:cxnSp>
        <p:nvCxnSpPr>
          <p:cNvPr id="185" name="Google Shape;185;p21"/>
          <p:cNvCxnSpPr/>
          <p:nvPr/>
        </p:nvCxnSpPr>
        <p:spPr>
          <a:xfrm>
            <a:off x="-6450" y="1131725"/>
            <a:ext cx="91506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6" name="Google Shape;186;p21"/>
          <p:cNvPicPr preferRelativeResize="0"/>
          <p:nvPr/>
        </p:nvPicPr>
        <p:blipFill>
          <a:blip r:embed="rId4"/>
          <a:srcRect/>
          <a:stretch/>
        </p:blipFill>
        <p:spPr>
          <a:xfrm>
            <a:off x="384700" y="1424268"/>
            <a:ext cx="3654300" cy="2563464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7" name="Google Shape;187;p21"/>
          <p:cNvSpPr/>
          <p:nvPr/>
        </p:nvSpPr>
        <p:spPr>
          <a:xfrm>
            <a:off x="625400" y="736700"/>
            <a:ext cx="790200" cy="7902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" name="Google Shape;188;p21"/>
          <p:cNvGrpSpPr/>
          <p:nvPr/>
        </p:nvGrpSpPr>
        <p:grpSpPr>
          <a:xfrm>
            <a:off x="842317" y="975119"/>
            <a:ext cx="356204" cy="313212"/>
            <a:chOff x="1929775" y="320925"/>
            <a:chExt cx="423800" cy="372650"/>
          </a:xfrm>
        </p:grpSpPr>
        <p:sp>
          <p:nvSpPr>
            <p:cNvPr id="189" name="Google Shape;189;p21"/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l" t="t" r="r" b="b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1"/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l" t="t" r="r" b="b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1"/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l" t="t" r="r" b="b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1"/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l" t="t" r="r" b="b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1"/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l" t="t" r="r" b="b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2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4"/>
          <p:cNvSpPr txBox="1">
            <a:spLocks noGrp="1"/>
          </p:cNvSpPr>
          <p:nvPr>
            <p:ph type="title"/>
          </p:nvPr>
        </p:nvSpPr>
        <p:spPr>
          <a:xfrm>
            <a:off x="1363850" y="782023"/>
            <a:ext cx="3889500" cy="5733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Environmental or </a:t>
            </a:r>
            <a:r>
              <a:rPr lang="en" dirty="0">
                <a:highlight>
                  <a:srgbClr val="FFCD00"/>
                </a:highlight>
              </a:rPr>
              <a:t>genetic</a:t>
            </a:r>
            <a:r>
              <a:rPr lang="en" dirty="0"/>
              <a:t> factors</a:t>
            </a:r>
            <a:endParaRPr dirty="0"/>
          </a:p>
        </p:txBody>
      </p:sp>
      <p:grpSp>
        <p:nvGrpSpPr>
          <p:cNvPr id="221" name="Google Shape;221;p24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222" name="Google Shape;222;p2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4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4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4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" name="Google Shape;226;p2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11" name="Picture 10" descr="An external file that holds a picture, illustration, etc.&#10;Object name is nihms677800f1.jpg">
            <a:extLst>
              <a:ext uri="{FF2B5EF4-FFF2-40B4-BE49-F238E27FC236}">
                <a16:creationId xmlns:a16="http://schemas.microsoft.com/office/drawing/2014/main" id="{05C5B63C-6CA0-8348-949A-E7CA4713793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29" y="1437987"/>
            <a:ext cx="7720965" cy="3508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7867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Susceptibility</a:t>
            </a:r>
            <a:endParaRPr dirty="0"/>
          </a:p>
        </p:txBody>
      </p:sp>
      <p:grpSp>
        <p:nvGrpSpPr>
          <p:cNvPr id="210" name="Google Shape;210;p23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211" name="Google Shape;211;p2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p2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592C6B4E-7DFD-EB45-86C1-AA6F5382F5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7443177"/>
              </p:ext>
            </p:extLst>
          </p:nvPr>
        </p:nvGraphicFramePr>
        <p:xfrm>
          <a:off x="551194" y="1640868"/>
          <a:ext cx="7992033" cy="236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9735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rgbClr val="FFCD00"/>
                </a:highlight>
              </a:rPr>
              <a:t>Genetics</a:t>
            </a:r>
            <a:endParaRPr dirty="0"/>
          </a:p>
        </p:txBody>
      </p:sp>
      <p:sp>
        <p:nvSpPr>
          <p:cNvPr id="12" name="Google Shape;576;p39">
            <a:extLst>
              <a:ext uri="{FF2B5EF4-FFF2-40B4-BE49-F238E27FC236}">
                <a16:creationId xmlns:a16="http://schemas.microsoft.com/office/drawing/2014/main" id="{33C37D39-3EAC-B54C-9760-B534E7DC579C}"/>
              </a:ext>
            </a:extLst>
          </p:cNvPr>
          <p:cNvSpPr/>
          <p:nvPr/>
        </p:nvSpPr>
        <p:spPr>
          <a:xfrm>
            <a:off x="1228422" y="3488911"/>
            <a:ext cx="320378" cy="337776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737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9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Genetics</a:t>
            </a:r>
            <a:endParaRPr dirty="0"/>
          </a:p>
        </p:txBody>
      </p:sp>
      <p:cxnSp>
        <p:nvCxnSpPr>
          <p:cNvPr id="315" name="Google Shape;315;p29"/>
          <p:cNvCxnSpPr>
            <a:cxnSpLocks/>
          </p:cNvCxnSpPr>
          <p:nvPr/>
        </p:nvCxnSpPr>
        <p:spPr>
          <a:xfrm>
            <a:off x="3274859" y="992925"/>
            <a:ext cx="264553" cy="657506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triangle" w="sm" len="sm"/>
          </a:ln>
        </p:spPr>
      </p:cxnSp>
      <p:sp>
        <p:nvSpPr>
          <p:cNvPr id="317" name="Google Shape;317;p2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4" name="Picture 4" descr="Related image">
            <a:extLst>
              <a:ext uri="{FF2B5EF4-FFF2-40B4-BE49-F238E27FC236}">
                <a16:creationId xmlns:a16="http://schemas.microsoft.com/office/drawing/2014/main" id="{9DD0C2FF-A8B2-764A-8EF6-7B8F175BD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63" y="1562904"/>
            <a:ext cx="3988137" cy="2944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Google Shape;316;p29">
            <a:extLst>
              <a:ext uri="{FF2B5EF4-FFF2-40B4-BE49-F238E27FC236}">
                <a16:creationId xmlns:a16="http://schemas.microsoft.com/office/drawing/2014/main" id="{CC0BD5FE-79B6-F845-911B-EF1F4182FAF6}"/>
              </a:ext>
            </a:extLst>
          </p:cNvPr>
          <p:cNvCxnSpPr>
            <a:cxnSpLocks/>
          </p:cNvCxnSpPr>
          <p:nvPr/>
        </p:nvCxnSpPr>
        <p:spPr>
          <a:xfrm flipH="1">
            <a:off x="3813267" y="1381845"/>
            <a:ext cx="336035" cy="362117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triangle" w="sm" len="sm"/>
          </a:ln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D63D56A-D050-BA45-BC62-D693D6A48DB7}"/>
              </a:ext>
            </a:extLst>
          </p:cNvPr>
          <p:cNvSpPr txBox="1"/>
          <p:nvPr/>
        </p:nvSpPr>
        <p:spPr>
          <a:xfrm>
            <a:off x="595600" y="4484986"/>
            <a:ext cx="4542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 they are arraigned in homologous pairs – “matched” chromosomes, one from mother, one from father</a:t>
            </a:r>
          </a:p>
        </p:txBody>
      </p:sp>
      <p:pic>
        <p:nvPicPr>
          <p:cNvPr id="22" name="Picture 5" descr="http://icare4autism.files.wordpress.com/2009/04/gene_chromosome.jpg">
            <a:extLst>
              <a:ext uri="{FF2B5EF4-FFF2-40B4-BE49-F238E27FC236}">
                <a16:creationId xmlns:a16="http://schemas.microsoft.com/office/drawing/2014/main" id="{7FDEE381-C12B-1444-B9BD-C3A72B4F4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5140" y="1062711"/>
            <a:ext cx="3729571" cy="403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7D8E4B9-D626-3B4D-9A06-3D3C7B2D7274}"/>
              </a:ext>
            </a:extLst>
          </p:cNvPr>
          <p:cNvSpPr txBox="1"/>
          <p:nvPr/>
        </p:nvSpPr>
        <p:spPr>
          <a:xfrm>
            <a:off x="2337410" y="648857"/>
            <a:ext cx="1207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Mother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F3E4AE-8D74-4E46-A664-7805CD963274}"/>
              </a:ext>
            </a:extLst>
          </p:cNvPr>
          <p:cNvSpPr txBox="1"/>
          <p:nvPr/>
        </p:nvSpPr>
        <p:spPr>
          <a:xfrm>
            <a:off x="4060618" y="956634"/>
            <a:ext cx="1167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Father</a:t>
            </a:r>
          </a:p>
        </p:txBody>
      </p:sp>
      <p:sp>
        <p:nvSpPr>
          <p:cNvPr id="37" name="Google Shape;516;p39">
            <a:extLst>
              <a:ext uri="{FF2B5EF4-FFF2-40B4-BE49-F238E27FC236}">
                <a16:creationId xmlns:a16="http://schemas.microsoft.com/office/drawing/2014/main" id="{D2A77E93-5FD9-CA4D-AD7B-F43118E22CA1}"/>
              </a:ext>
            </a:extLst>
          </p:cNvPr>
          <p:cNvSpPr/>
          <p:nvPr/>
        </p:nvSpPr>
        <p:spPr>
          <a:xfrm>
            <a:off x="823355" y="984152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300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Genetics</a:t>
            </a:r>
            <a:endParaRPr dirty="0">
              <a:highlight>
                <a:srgbClr val="FFCD00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12334" y="1616470"/>
            <a:ext cx="5370628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-US" dirty="0"/>
              <a:t>Genes -&gt; segment DNA</a:t>
            </a:r>
          </a:p>
          <a:p>
            <a:pPr lvl="1" indent="-381000">
              <a:spcBef>
                <a:spcPts val="600"/>
              </a:spcBef>
              <a:buSzPts val="2400"/>
              <a:buChar char="◉"/>
            </a:pPr>
            <a:r>
              <a:rPr lang="en-US" dirty="0"/>
              <a:t>Instructions</a:t>
            </a:r>
          </a:p>
          <a:p>
            <a:r>
              <a:rPr lang="en-US" dirty="0"/>
              <a:t>Each gene is on a chromosome in two alleles, one from each parent</a:t>
            </a:r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=C8OL1MTbGpU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FB2FBE-7188-FE44-9E7B-870C09405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344" y="95152"/>
            <a:ext cx="5302987" cy="1712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DA6C34-C23D-794B-A341-2B09FE3CB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894" y="2571750"/>
            <a:ext cx="3382683" cy="1712751"/>
          </a:xfrm>
          <a:prstGeom prst="rect">
            <a:avLst/>
          </a:prstGeom>
        </p:spPr>
      </p:pic>
      <p:sp>
        <p:nvSpPr>
          <p:cNvPr id="12" name="Google Shape;516;p39">
            <a:extLst>
              <a:ext uri="{FF2B5EF4-FFF2-40B4-BE49-F238E27FC236}">
                <a16:creationId xmlns:a16="http://schemas.microsoft.com/office/drawing/2014/main" id="{6C625295-5160-EF41-88CA-9CCDAD4BED60}"/>
              </a:ext>
            </a:extLst>
          </p:cNvPr>
          <p:cNvSpPr/>
          <p:nvPr/>
        </p:nvSpPr>
        <p:spPr>
          <a:xfrm>
            <a:off x="849395" y="982219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837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More on </a:t>
            </a:r>
            <a:r>
              <a:rPr lang="en" dirty="0">
                <a:highlight>
                  <a:srgbClr val="FFCD00"/>
                </a:highlight>
              </a:rPr>
              <a:t>Genetics</a:t>
            </a:r>
            <a:endParaRPr dirty="0">
              <a:highlight>
                <a:srgbClr val="FFCD00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95416" y="1448048"/>
            <a:ext cx="4176584" cy="32806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-US" dirty="0"/>
              <a:t>Polygenic – trait controlled by more than 1 gene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-US" dirty="0"/>
              <a:t>Height, skin color, hair, eye color, etc.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-US" dirty="0"/>
              <a:t>Do you think addiction is polygenic?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FB13B1B-BB73-0C4C-88C7-F5E05A3B0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925" y="741406"/>
            <a:ext cx="3814558" cy="2571750"/>
          </a:xfrm>
          <a:prstGeom prst="rect">
            <a:avLst/>
          </a:prstGeom>
        </p:spPr>
      </p:pic>
      <p:grpSp>
        <p:nvGrpSpPr>
          <p:cNvPr id="12" name="Google Shape;489;p39">
            <a:extLst>
              <a:ext uri="{FF2B5EF4-FFF2-40B4-BE49-F238E27FC236}">
                <a16:creationId xmlns:a16="http://schemas.microsoft.com/office/drawing/2014/main" id="{78A15570-0262-954F-9F12-5D71E30A5A88}"/>
              </a:ext>
            </a:extLst>
          </p:cNvPr>
          <p:cNvGrpSpPr/>
          <p:nvPr/>
        </p:nvGrpSpPr>
        <p:grpSpPr>
          <a:xfrm>
            <a:off x="838204" y="1012341"/>
            <a:ext cx="356584" cy="256254"/>
            <a:chOff x="5916675" y="927975"/>
            <a:chExt cx="516350" cy="502950"/>
          </a:xfrm>
        </p:grpSpPr>
        <p:sp>
          <p:nvSpPr>
            <p:cNvPr id="13" name="Google Shape;490;p39">
              <a:extLst>
                <a:ext uri="{FF2B5EF4-FFF2-40B4-BE49-F238E27FC236}">
                  <a16:creationId xmlns:a16="http://schemas.microsoft.com/office/drawing/2014/main" id="{5BB24B63-D66A-EC46-9D49-AA03C5BC2411}"/>
                </a:ext>
              </a:extLst>
            </p:cNvPr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91;p39">
              <a:extLst>
                <a:ext uri="{FF2B5EF4-FFF2-40B4-BE49-F238E27FC236}">
                  <a16:creationId xmlns:a16="http://schemas.microsoft.com/office/drawing/2014/main" id="{2840DEF8-2E24-AB40-9542-DB2EDEFB01C6}"/>
                </a:ext>
              </a:extLst>
            </p:cNvPr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89376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Behavioral </a:t>
            </a:r>
            <a:r>
              <a:rPr lang="en" dirty="0">
                <a:highlight>
                  <a:srgbClr val="FFCD00"/>
                </a:highlight>
              </a:rPr>
              <a:t>Genetics</a:t>
            </a:r>
            <a:endParaRPr dirty="0">
              <a:highlight>
                <a:srgbClr val="FFCD00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08333" y="4486278"/>
            <a:ext cx="8234894" cy="6571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hlinkClick r:id="rId3"/>
              </a:rPr>
              <a:t>video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0FC684-A260-4C45-B9EB-B471B7278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994" y="1465468"/>
            <a:ext cx="5470011" cy="314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31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3"/>
          <p:cNvSpPr txBox="1">
            <a:spLocks noGrp="1"/>
          </p:cNvSpPr>
          <p:nvPr>
            <p:ph type="title"/>
          </p:nvPr>
        </p:nvSpPr>
        <p:spPr>
          <a:xfrm>
            <a:off x="1403256" y="971050"/>
            <a:ext cx="4602127" cy="4376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Twin Studies – Concordance Rates</a:t>
            </a:r>
            <a:endParaRPr dirty="0"/>
          </a:p>
        </p:txBody>
      </p:sp>
      <p:sp>
        <p:nvSpPr>
          <p:cNvPr id="365" name="Google Shape;365;p3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BE8E68D-7928-7644-BF39-1B02743025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485778"/>
              </p:ext>
            </p:extLst>
          </p:nvPr>
        </p:nvGraphicFramePr>
        <p:xfrm>
          <a:off x="1403256" y="1593851"/>
          <a:ext cx="54864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66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sng" dirty="0">
                          <a:solidFill>
                            <a:schemeClr val="tx1"/>
                          </a:solidFill>
                          <a:latin typeface="+mj-lt"/>
                        </a:rPr>
                        <a:t>Identical Twins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sng" dirty="0">
                          <a:solidFill>
                            <a:schemeClr val="tx1"/>
                          </a:solidFill>
                          <a:latin typeface="+mj-lt"/>
                        </a:rPr>
                        <a:t>Fraternal Twins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Criminality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50%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20%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Alcoholism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55%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30%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Sexuality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50%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20%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Depression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45%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25%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Autism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60+%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5-10%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Intelligence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85%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55%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Schizophrenia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45%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15%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Cancer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16%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13%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Diabetes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50%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10%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1" name="Google Shape;570;p39">
            <a:extLst>
              <a:ext uri="{FF2B5EF4-FFF2-40B4-BE49-F238E27FC236}">
                <a16:creationId xmlns:a16="http://schemas.microsoft.com/office/drawing/2014/main" id="{7E3413DE-D7EF-8F45-9E75-17D34E45BA41}"/>
              </a:ext>
            </a:extLst>
          </p:cNvPr>
          <p:cNvGrpSpPr/>
          <p:nvPr/>
        </p:nvGrpSpPr>
        <p:grpSpPr>
          <a:xfrm>
            <a:off x="865399" y="971050"/>
            <a:ext cx="140237" cy="318339"/>
            <a:chOff x="4747025" y="2332025"/>
            <a:chExt cx="166850" cy="378750"/>
          </a:xfrm>
        </p:grpSpPr>
        <p:sp>
          <p:nvSpPr>
            <p:cNvPr id="12" name="Google Shape;571;p39">
              <a:extLst>
                <a:ext uri="{FF2B5EF4-FFF2-40B4-BE49-F238E27FC236}">
                  <a16:creationId xmlns:a16="http://schemas.microsoft.com/office/drawing/2014/main" id="{B4BD9B7D-24C3-DB4F-947D-EEAAC6736A66}"/>
                </a:ext>
              </a:extLst>
            </p:cNvPr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72;p39">
              <a:extLst>
                <a:ext uri="{FF2B5EF4-FFF2-40B4-BE49-F238E27FC236}">
                  <a16:creationId xmlns:a16="http://schemas.microsoft.com/office/drawing/2014/main" id="{395AA096-ED88-0943-A69B-76582F6FC347}"/>
                </a:ext>
              </a:extLst>
            </p:cNvPr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570;p39">
            <a:extLst>
              <a:ext uri="{FF2B5EF4-FFF2-40B4-BE49-F238E27FC236}">
                <a16:creationId xmlns:a16="http://schemas.microsoft.com/office/drawing/2014/main" id="{DE3375F7-8D8D-7B48-A8E9-116B7E457FB6}"/>
              </a:ext>
            </a:extLst>
          </p:cNvPr>
          <p:cNvGrpSpPr/>
          <p:nvPr/>
        </p:nvGrpSpPr>
        <p:grpSpPr>
          <a:xfrm>
            <a:off x="1017447" y="971050"/>
            <a:ext cx="140237" cy="318339"/>
            <a:chOff x="4747025" y="2332025"/>
            <a:chExt cx="166850" cy="378750"/>
          </a:xfrm>
        </p:grpSpPr>
        <p:sp>
          <p:nvSpPr>
            <p:cNvPr id="15" name="Google Shape;571;p39">
              <a:extLst>
                <a:ext uri="{FF2B5EF4-FFF2-40B4-BE49-F238E27FC236}">
                  <a16:creationId xmlns:a16="http://schemas.microsoft.com/office/drawing/2014/main" id="{7E4526A8-8AB9-EE4E-94DE-7BDAAE43B3CA}"/>
                </a:ext>
              </a:extLst>
            </p:cNvPr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72;p39">
              <a:extLst>
                <a:ext uri="{FF2B5EF4-FFF2-40B4-BE49-F238E27FC236}">
                  <a16:creationId xmlns:a16="http://schemas.microsoft.com/office/drawing/2014/main" id="{F2B14E04-3AE1-6C43-88AD-EFF8F6B83DFE}"/>
                </a:ext>
              </a:extLst>
            </p:cNvPr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2253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Genome-wide Association Study </a:t>
            </a:r>
            <a:r>
              <a:rPr lang="en" dirty="0">
                <a:highlight>
                  <a:srgbClr val="FFCD00"/>
                </a:highlight>
              </a:rPr>
              <a:t>GWAS</a:t>
            </a:r>
            <a:endParaRPr dirty="0">
              <a:highlight>
                <a:srgbClr val="FFCD00"/>
              </a:highlight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19870" y="1616470"/>
            <a:ext cx="390614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-US" dirty="0"/>
              <a:t>Can identify subtle variations in DNA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-US" dirty="0"/>
              <a:t>With and without the disease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-US" dirty="0"/>
              <a:t>Identify places on DNA that differ by a single letter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0" name="Picture 2" descr="Related image">
            <a:extLst>
              <a:ext uri="{FF2B5EF4-FFF2-40B4-BE49-F238E27FC236}">
                <a16:creationId xmlns:a16="http://schemas.microsoft.com/office/drawing/2014/main" id="{C3CC34F7-B8E5-3349-9B52-2F9ADB8D0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010" y="1358268"/>
            <a:ext cx="4598120" cy="3093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941003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8A8682"/>
      </a:dk2>
      <a:lt2>
        <a:srgbClr val="F0EEE9"/>
      </a:lt2>
      <a:accent1>
        <a:srgbClr val="FFCD00"/>
      </a:accent1>
      <a:accent2>
        <a:srgbClr val="F6921D"/>
      </a:accent2>
      <a:accent3>
        <a:srgbClr val="A7693A"/>
      </a:accent3>
      <a:accent4>
        <a:srgbClr val="D8D6D2"/>
      </a:accent4>
      <a:accent5>
        <a:srgbClr val="979593"/>
      </a:accent5>
      <a:accent6>
        <a:srgbClr val="6F6868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7508</TotalTime>
  <Words>407</Words>
  <Application>Microsoft Macintosh PowerPoint</Application>
  <PresentationFormat>On-screen Show (16:9)</PresentationFormat>
  <Paragraphs>95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Lora</vt:lpstr>
      <vt:lpstr>Arial</vt:lpstr>
      <vt:lpstr>Quattrocento Sans</vt:lpstr>
      <vt:lpstr>Viola template</vt:lpstr>
      <vt:lpstr>Susceptibility: What puts someone at risk of developing an addiction?</vt:lpstr>
      <vt:lpstr>Susceptibility</vt:lpstr>
      <vt:lpstr>Genetics</vt:lpstr>
      <vt:lpstr>Genetics</vt:lpstr>
      <vt:lpstr>Genetics</vt:lpstr>
      <vt:lpstr>More on Genetics</vt:lpstr>
      <vt:lpstr>Behavioral Genetics</vt:lpstr>
      <vt:lpstr>Twin Studies – Concordance Rates</vt:lpstr>
      <vt:lpstr>Genome-wide Association Study GWAS</vt:lpstr>
      <vt:lpstr>Want big impact? Use big image.</vt:lpstr>
      <vt:lpstr>Research with genetics</vt:lpstr>
      <vt:lpstr>Genetics of alcohol</vt:lpstr>
      <vt:lpstr>More genetics of addiction</vt:lpstr>
      <vt:lpstr>PowerPoint Presentation</vt:lpstr>
      <vt:lpstr>Environmental or genetic factors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Susceptibility: What puts someone at risk of developing an addiction?</dc:title>
  <cp:lastModifiedBy>Candice Reel</cp:lastModifiedBy>
  <cp:revision>23</cp:revision>
  <dcterms:modified xsi:type="dcterms:W3CDTF">2022-04-16T17:16:14Z</dcterms:modified>
</cp:coreProperties>
</file>