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32075"/>
  </p:normalViewPr>
  <p:slideViewPr>
    <p:cSldViewPr snapToGrid="0" snapToObjects="1">
      <p:cViewPr varScale="1">
        <p:scale>
          <a:sx n="30" d="100"/>
          <a:sy n="30" d="100"/>
        </p:scale>
        <p:origin x="2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EDBF3-2048-4D3F-A067-5A2629FF80D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4192AA-76D0-4A3B-B07F-0B801E9EA939}">
      <dgm:prSet/>
      <dgm:spPr/>
      <dgm:t>
        <a:bodyPr/>
        <a:lstStyle/>
        <a:p>
          <a:r>
            <a:rPr lang="en-US"/>
            <a:t>2011: 4% of US high school students</a:t>
          </a:r>
        </a:p>
      </dgm:t>
    </dgm:pt>
    <dgm:pt modelId="{31EC6100-5CB7-42DD-8957-872385769522}" type="parTrans" cxnId="{4C01139C-9050-4672-93B1-300565702FBD}">
      <dgm:prSet/>
      <dgm:spPr/>
      <dgm:t>
        <a:bodyPr/>
        <a:lstStyle/>
        <a:p>
          <a:endParaRPr lang="en-US"/>
        </a:p>
      </dgm:t>
    </dgm:pt>
    <dgm:pt modelId="{5ADBDEA2-E912-4CFC-8DA7-7F09C69D1395}" type="sibTrans" cxnId="{4C01139C-9050-4672-93B1-300565702FBD}">
      <dgm:prSet/>
      <dgm:spPr/>
      <dgm:t>
        <a:bodyPr/>
        <a:lstStyle/>
        <a:p>
          <a:endParaRPr lang="en-US"/>
        </a:p>
      </dgm:t>
    </dgm:pt>
    <dgm:pt modelId="{BF83A5F1-D8E4-4D14-AFE4-18A6769027AD}">
      <dgm:prSet/>
      <dgm:spPr/>
      <dgm:t>
        <a:bodyPr/>
        <a:lstStyle/>
        <a:p>
          <a:r>
            <a:rPr lang="en-US"/>
            <a:t>Higher in South East Asian countries</a:t>
          </a:r>
        </a:p>
      </dgm:t>
    </dgm:pt>
    <dgm:pt modelId="{9BBB3C33-5D09-46C8-A366-C4895432FAB1}" type="parTrans" cxnId="{7A24D710-E9D3-4F5F-B033-0F98BB4708EE}">
      <dgm:prSet/>
      <dgm:spPr/>
      <dgm:t>
        <a:bodyPr/>
        <a:lstStyle/>
        <a:p>
          <a:endParaRPr lang="en-US"/>
        </a:p>
      </dgm:t>
    </dgm:pt>
    <dgm:pt modelId="{6B5111CB-7215-4863-A303-CF9C0850B844}" type="sibTrans" cxnId="{7A24D710-E9D3-4F5F-B033-0F98BB4708EE}">
      <dgm:prSet/>
      <dgm:spPr/>
      <dgm:t>
        <a:bodyPr/>
        <a:lstStyle/>
        <a:p>
          <a:endParaRPr lang="en-US"/>
        </a:p>
      </dgm:t>
    </dgm:pt>
    <dgm:pt modelId="{CB947437-63EB-46B6-95AB-46422E2DFFF2}">
      <dgm:prSet/>
      <dgm:spPr/>
      <dgm:t>
        <a:bodyPr/>
        <a:lstStyle/>
        <a:p>
          <a:r>
            <a:rPr lang="en-US"/>
            <a:t>8% of adolescents in China (2011)</a:t>
          </a:r>
        </a:p>
      </dgm:t>
    </dgm:pt>
    <dgm:pt modelId="{BC91F44C-E982-443C-A540-5CEE0712B5A2}" type="parTrans" cxnId="{3B8EC57A-4425-4066-92F2-C6785D9271FA}">
      <dgm:prSet/>
      <dgm:spPr/>
      <dgm:t>
        <a:bodyPr/>
        <a:lstStyle/>
        <a:p>
          <a:endParaRPr lang="en-US"/>
        </a:p>
      </dgm:t>
    </dgm:pt>
    <dgm:pt modelId="{2037CA51-CCD5-4699-9D44-CD5AB551779F}" type="sibTrans" cxnId="{3B8EC57A-4425-4066-92F2-C6785D9271FA}">
      <dgm:prSet/>
      <dgm:spPr/>
      <dgm:t>
        <a:bodyPr/>
        <a:lstStyle/>
        <a:p>
          <a:endParaRPr lang="en-US"/>
        </a:p>
      </dgm:t>
    </dgm:pt>
    <dgm:pt modelId="{A4E5CB9D-5E75-4463-94BE-96D72FAE2C7F}">
      <dgm:prSet/>
      <dgm:spPr/>
      <dgm:t>
        <a:bodyPr/>
        <a:lstStyle/>
        <a:p>
          <a:r>
            <a:rPr lang="en-US"/>
            <a:t>10.7% of adolescents in South Korea (2008)</a:t>
          </a:r>
        </a:p>
      </dgm:t>
    </dgm:pt>
    <dgm:pt modelId="{AC699293-1084-48D0-9151-70C63CB5FDD0}" type="parTrans" cxnId="{09E61DCD-AF35-4A12-82D3-541EE11E88B6}">
      <dgm:prSet/>
      <dgm:spPr/>
      <dgm:t>
        <a:bodyPr/>
        <a:lstStyle/>
        <a:p>
          <a:endParaRPr lang="en-US"/>
        </a:p>
      </dgm:t>
    </dgm:pt>
    <dgm:pt modelId="{B8B71AEE-B090-4E1F-9F79-128BB5FFB336}" type="sibTrans" cxnId="{09E61DCD-AF35-4A12-82D3-541EE11E88B6}">
      <dgm:prSet/>
      <dgm:spPr/>
      <dgm:t>
        <a:bodyPr/>
        <a:lstStyle/>
        <a:p>
          <a:endParaRPr lang="en-US"/>
        </a:p>
      </dgm:t>
    </dgm:pt>
    <dgm:pt modelId="{4416941E-F4BB-774B-B3B9-DBDA022610E8}" type="pres">
      <dgm:prSet presAssocID="{B3BEDBF3-2048-4D3F-A067-5A2629FF80D2}" presName="linear" presStyleCnt="0">
        <dgm:presLayoutVars>
          <dgm:dir/>
          <dgm:animLvl val="lvl"/>
          <dgm:resizeHandles val="exact"/>
        </dgm:presLayoutVars>
      </dgm:prSet>
      <dgm:spPr/>
    </dgm:pt>
    <dgm:pt modelId="{D05516BC-D2BB-424F-B494-CF4F86C21B3C}" type="pres">
      <dgm:prSet presAssocID="{504192AA-76D0-4A3B-B07F-0B801E9EA939}" presName="parentLin" presStyleCnt="0"/>
      <dgm:spPr/>
    </dgm:pt>
    <dgm:pt modelId="{054D4F0A-7139-CE41-9909-0521F102FD58}" type="pres">
      <dgm:prSet presAssocID="{504192AA-76D0-4A3B-B07F-0B801E9EA939}" presName="parentLeftMargin" presStyleLbl="node1" presStyleIdx="0" presStyleCnt="2"/>
      <dgm:spPr/>
    </dgm:pt>
    <dgm:pt modelId="{643BBC30-C974-3440-A5E2-689FEAF9852D}" type="pres">
      <dgm:prSet presAssocID="{504192AA-76D0-4A3B-B07F-0B801E9EA93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2E9FA76-CF9D-EB44-9CB3-337E1D475A07}" type="pres">
      <dgm:prSet presAssocID="{504192AA-76D0-4A3B-B07F-0B801E9EA939}" presName="negativeSpace" presStyleCnt="0"/>
      <dgm:spPr/>
    </dgm:pt>
    <dgm:pt modelId="{2955FDF7-9398-9B48-B3CA-EA9912A21292}" type="pres">
      <dgm:prSet presAssocID="{504192AA-76D0-4A3B-B07F-0B801E9EA939}" presName="childText" presStyleLbl="conFgAcc1" presStyleIdx="0" presStyleCnt="2">
        <dgm:presLayoutVars>
          <dgm:bulletEnabled val="1"/>
        </dgm:presLayoutVars>
      </dgm:prSet>
      <dgm:spPr/>
    </dgm:pt>
    <dgm:pt modelId="{805502E9-3DFE-AC47-B5D0-9718CD110034}" type="pres">
      <dgm:prSet presAssocID="{5ADBDEA2-E912-4CFC-8DA7-7F09C69D1395}" presName="spaceBetweenRectangles" presStyleCnt="0"/>
      <dgm:spPr/>
    </dgm:pt>
    <dgm:pt modelId="{69A275DE-96FB-D542-A927-6ABF44DFB562}" type="pres">
      <dgm:prSet presAssocID="{BF83A5F1-D8E4-4D14-AFE4-18A6769027AD}" presName="parentLin" presStyleCnt="0"/>
      <dgm:spPr/>
    </dgm:pt>
    <dgm:pt modelId="{AC03F4B7-2B19-3945-B5BF-D1C37CC25631}" type="pres">
      <dgm:prSet presAssocID="{BF83A5F1-D8E4-4D14-AFE4-18A6769027AD}" presName="parentLeftMargin" presStyleLbl="node1" presStyleIdx="0" presStyleCnt="2"/>
      <dgm:spPr/>
    </dgm:pt>
    <dgm:pt modelId="{913F1BE3-B2CD-594D-8D66-9EB989FD0C54}" type="pres">
      <dgm:prSet presAssocID="{BF83A5F1-D8E4-4D14-AFE4-18A6769027A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04227B4-5637-804A-816D-9E119E9C3CBE}" type="pres">
      <dgm:prSet presAssocID="{BF83A5F1-D8E4-4D14-AFE4-18A6769027AD}" presName="negativeSpace" presStyleCnt="0"/>
      <dgm:spPr/>
    </dgm:pt>
    <dgm:pt modelId="{BBED24F7-53EA-7341-8330-E04B1FF0D272}" type="pres">
      <dgm:prSet presAssocID="{BF83A5F1-D8E4-4D14-AFE4-18A6769027A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2BDD203-3283-6B4C-A752-1799716B02D5}" type="presOf" srcId="{504192AA-76D0-4A3B-B07F-0B801E9EA939}" destId="{643BBC30-C974-3440-A5E2-689FEAF9852D}" srcOrd="1" destOrd="0" presId="urn:microsoft.com/office/officeart/2005/8/layout/list1"/>
    <dgm:cxn modelId="{C9EB0B07-B4E3-1847-B279-7F5616F4A109}" type="presOf" srcId="{CB947437-63EB-46B6-95AB-46422E2DFFF2}" destId="{BBED24F7-53EA-7341-8330-E04B1FF0D272}" srcOrd="0" destOrd="0" presId="urn:microsoft.com/office/officeart/2005/8/layout/list1"/>
    <dgm:cxn modelId="{415EBE0F-27E1-0D4C-8B49-C38B88023D83}" type="presOf" srcId="{BF83A5F1-D8E4-4D14-AFE4-18A6769027AD}" destId="{913F1BE3-B2CD-594D-8D66-9EB989FD0C54}" srcOrd="1" destOrd="0" presId="urn:microsoft.com/office/officeart/2005/8/layout/list1"/>
    <dgm:cxn modelId="{7A24D710-E9D3-4F5F-B033-0F98BB4708EE}" srcId="{B3BEDBF3-2048-4D3F-A067-5A2629FF80D2}" destId="{BF83A5F1-D8E4-4D14-AFE4-18A6769027AD}" srcOrd="1" destOrd="0" parTransId="{9BBB3C33-5D09-46C8-A366-C4895432FAB1}" sibTransId="{6B5111CB-7215-4863-A303-CF9C0850B844}"/>
    <dgm:cxn modelId="{27C6361A-6126-664A-9E7E-B4E8FE2F1F75}" type="presOf" srcId="{B3BEDBF3-2048-4D3F-A067-5A2629FF80D2}" destId="{4416941E-F4BB-774B-B3B9-DBDA022610E8}" srcOrd="0" destOrd="0" presId="urn:microsoft.com/office/officeart/2005/8/layout/list1"/>
    <dgm:cxn modelId="{C272E32B-4B87-6C45-8667-E3389FE7349B}" type="presOf" srcId="{A4E5CB9D-5E75-4463-94BE-96D72FAE2C7F}" destId="{BBED24F7-53EA-7341-8330-E04B1FF0D272}" srcOrd="0" destOrd="1" presId="urn:microsoft.com/office/officeart/2005/8/layout/list1"/>
    <dgm:cxn modelId="{81640436-A6ED-1A48-BEDB-80282FBD2D7B}" type="presOf" srcId="{504192AA-76D0-4A3B-B07F-0B801E9EA939}" destId="{054D4F0A-7139-CE41-9909-0521F102FD58}" srcOrd="0" destOrd="0" presId="urn:microsoft.com/office/officeart/2005/8/layout/list1"/>
    <dgm:cxn modelId="{DE41B351-2642-6140-B91C-00B36B27388A}" type="presOf" srcId="{BF83A5F1-D8E4-4D14-AFE4-18A6769027AD}" destId="{AC03F4B7-2B19-3945-B5BF-D1C37CC25631}" srcOrd="0" destOrd="0" presId="urn:microsoft.com/office/officeart/2005/8/layout/list1"/>
    <dgm:cxn modelId="{3B8EC57A-4425-4066-92F2-C6785D9271FA}" srcId="{BF83A5F1-D8E4-4D14-AFE4-18A6769027AD}" destId="{CB947437-63EB-46B6-95AB-46422E2DFFF2}" srcOrd="0" destOrd="0" parTransId="{BC91F44C-E982-443C-A540-5CEE0712B5A2}" sibTransId="{2037CA51-CCD5-4699-9D44-CD5AB551779F}"/>
    <dgm:cxn modelId="{4C01139C-9050-4672-93B1-300565702FBD}" srcId="{B3BEDBF3-2048-4D3F-A067-5A2629FF80D2}" destId="{504192AA-76D0-4A3B-B07F-0B801E9EA939}" srcOrd="0" destOrd="0" parTransId="{31EC6100-5CB7-42DD-8957-872385769522}" sibTransId="{5ADBDEA2-E912-4CFC-8DA7-7F09C69D1395}"/>
    <dgm:cxn modelId="{09E61DCD-AF35-4A12-82D3-541EE11E88B6}" srcId="{BF83A5F1-D8E4-4D14-AFE4-18A6769027AD}" destId="{A4E5CB9D-5E75-4463-94BE-96D72FAE2C7F}" srcOrd="1" destOrd="0" parTransId="{AC699293-1084-48D0-9151-70C63CB5FDD0}" sibTransId="{B8B71AEE-B090-4E1F-9F79-128BB5FFB336}"/>
    <dgm:cxn modelId="{DEAAA1CB-2462-614E-912C-6915900B5C45}" type="presParOf" srcId="{4416941E-F4BB-774B-B3B9-DBDA022610E8}" destId="{D05516BC-D2BB-424F-B494-CF4F86C21B3C}" srcOrd="0" destOrd="0" presId="urn:microsoft.com/office/officeart/2005/8/layout/list1"/>
    <dgm:cxn modelId="{1D627B2B-F634-4348-B5FB-A93959565CFE}" type="presParOf" srcId="{D05516BC-D2BB-424F-B494-CF4F86C21B3C}" destId="{054D4F0A-7139-CE41-9909-0521F102FD58}" srcOrd="0" destOrd="0" presId="urn:microsoft.com/office/officeart/2005/8/layout/list1"/>
    <dgm:cxn modelId="{F90AF133-0DAD-8546-9961-AB0B4D5EAE44}" type="presParOf" srcId="{D05516BC-D2BB-424F-B494-CF4F86C21B3C}" destId="{643BBC30-C974-3440-A5E2-689FEAF9852D}" srcOrd="1" destOrd="0" presId="urn:microsoft.com/office/officeart/2005/8/layout/list1"/>
    <dgm:cxn modelId="{6B08DA2A-9721-7943-9DBC-77B60896EC9B}" type="presParOf" srcId="{4416941E-F4BB-774B-B3B9-DBDA022610E8}" destId="{22E9FA76-CF9D-EB44-9CB3-337E1D475A07}" srcOrd="1" destOrd="0" presId="urn:microsoft.com/office/officeart/2005/8/layout/list1"/>
    <dgm:cxn modelId="{78A62108-9F50-284D-B447-168F3AD5600C}" type="presParOf" srcId="{4416941E-F4BB-774B-B3B9-DBDA022610E8}" destId="{2955FDF7-9398-9B48-B3CA-EA9912A21292}" srcOrd="2" destOrd="0" presId="urn:microsoft.com/office/officeart/2005/8/layout/list1"/>
    <dgm:cxn modelId="{1024653A-BF22-7543-A749-AABD7DD575AD}" type="presParOf" srcId="{4416941E-F4BB-774B-B3B9-DBDA022610E8}" destId="{805502E9-3DFE-AC47-B5D0-9718CD110034}" srcOrd="3" destOrd="0" presId="urn:microsoft.com/office/officeart/2005/8/layout/list1"/>
    <dgm:cxn modelId="{B6DEFB93-7AF0-8644-801A-A98D8B91854B}" type="presParOf" srcId="{4416941E-F4BB-774B-B3B9-DBDA022610E8}" destId="{69A275DE-96FB-D542-A927-6ABF44DFB562}" srcOrd="4" destOrd="0" presId="urn:microsoft.com/office/officeart/2005/8/layout/list1"/>
    <dgm:cxn modelId="{4BE8B0BD-B4D7-1041-84F6-E6A952DF2BF9}" type="presParOf" srcId="{69A275DE-96FB-D542-A927-6ABF44DFB562}" destId="{AC03F4B7-2B19-3945-B5BF-D1C37CC25631}" srcOrd="0" destOrd="0" presId="urn:microsoft.com/office/officeart/2005/8/layout/list1"/>
    <dgm:cxn modelId="{57D6EF44-2981-1546-99FF-E594CF00C2F9}" type="presParOf" srcId="{69A275DE-96FB-D542-A927-6ABF44DFB562}" destId="{913F1BE3-B2CD-594D-8D66-9EB989FD0C54}" srcOrd="1" destOrd="0" presId="urn:microsoft.com/office/officeart/2005/8/layout/list1"/>
    <dgm:cxn modelId="{7C0CB0AC-C7E4-674C-904B-929482BD2118}" type="presParOf" srcId="{4416941E-F4BB-774B-B3B9-DBDA022610E8}" destId="{204227B4-5637-804A-816D-9E119E9C3CBE}" srcOrd="5" destOrd="0" presId="urn:microsoft.com/office/officeart/2005/8/layout/list1"/>
    <dgm:cxn modelId="{E79C6EE4-CBB0-A348-B78F-02C4E5D2E2D4}" type="presParOf" srcId="{4416941E-F4BB-774B-B3B9-DBDA022610E8}" destId="{BBED24F7-53EA-7341-8330-E04B1FF0D27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5FDF7-9398-9B48-B3CA-EA9912A21292}">
      <dsp:nvSpPr>
        <dsp:cNvPr id="0" name=""/>
        <dsp:cNvSpPr/>
      </dsp:nvSpPr>
      <dsp:spPr>
        <a:xfrm>
          <a:off x="0" y="1293325"/>
          <a:ext cx="543153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BBC30-C974-3440-A5E2-689FEAF9852D}">
      <dsp:nvSpPr>
        <dsp:cNvPr id="0" name=""/>
        <dsp:cNvSpPr/>
      </dsp:nvSpPr>
      <dsp:spPr>
        <a:xfrm>
          <a:off x="271576" y="1027645"/>
          <a:ext cx="380207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09" tIns="0" rIns="1437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2011: 4% of US high school students</a:t>
          </a:r>
        </a:p>
      </dsp:txBody>
      <dsp:txXfrm>
        <a:off x="297515" y="1053584"/>
        <a:ext cx="3750197" cy="479482"/>
      </dsp:txXfrm>
    </dsp:sp>
    <dsp:sp modelId="{BBED24F7-53EA-7341-8330-E04B1FF0D272}">
      <dsp:nvSpPr>
        <dsp:cNvPr id="0" name=""/>
        <dsp:cNvSpPr/>
      </dsp:nvSpPr>
      <dsp:spPr>
        <a:xfrm>
          <a:off x="0" y="2109805"/>
          <a:ext cx="5431536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548" tIns="374904" rIns="42154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8% of adolescents in China (2011)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10.7% of adolescents in South Korea (2008)</a:t>
          </a:r>
        </a:p>
      </dsp:txBody>
      <dsp:txXfrm>
        <a:off x="0" y="2109805"/>
        <a:ext cx="5431536" cy="1077300"/>
      </dsp:txXfrm>
    </dsp:sp>
    <dsp:sp modelId="{913F1BE3-B2CD-594D-8D66-9EB989FD0C54}">
      <dsp:nvSpPr>
        <dsp:cNvPr id="0" name=""/>
        <dsp:cNvSpPr/>
      </dsp:nvSpPr>
      <dsp:spPr>
        <a:xfrm>
          <a:off x="271576" y="1844125"/>
          <a:ext cx="380207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09" tIns="0" rIns="1437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Higher in South East Asian countries</a:t>
          </a:r>
        </a:p>
      </dsp:txBody>
      <dsp:txXfrm>
        <a:off x="297515" y="1870064"/>
        <a:ext cx="3750197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19C33-7F57-EC41-AD9E-28B0467DCAA8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4FF06-4248-A547-A1C7-A7EA79A3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MMO = Massively Multiplayer RPG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385F1-DAAF-924F-ACCC-28E3AFEA42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785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385F1-DAAF-924F-ACCC-28E3AFEA42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962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385F1-DAAF-924F-ACCC-28E3AFEA42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91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385F1-DAAF-924F-ACCC-28E3AFEA42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48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385F1-DAAF-924F-ACCC-28E3AFEA42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572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385F1-DAAF-924F-ACCC-28E3AFEA42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08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385F1-DAAF-924F-ACCC-28E3AFEA42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053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385F1-DAAF-924F-ACCC-28E3AFEA42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107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385F1-DAAF-924F-ACCC-28E3AFEA42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56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385F1-DAAF-924F-ACCC-28E3AFEA42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11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385F1-DAAF-924F-ACCC-28E3AFEA42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Thursday, April 14,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2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Thursday, April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6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Thursday, April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Thursday, April 14,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2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Thursday, April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15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Thursday, April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6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Thursday, April 14,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6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Thursday, April 14,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Thursday, April 14,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Thursday, April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Thursday, April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6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Thursday, April 14,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42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flickr.com/photos/radjose/446056438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2010/mar/05/korean-girl-starved-online-ga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dDmp_Ak1no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nn.com/2012/08/05/tech/gaming-gadgets/gaming-addiction-warning-signs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jqctG3NnDa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idcgames.com/weapons-of-mytholog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technofaq.org/posts/2020/03/more-about-the-signs-of-online-computer-or-video-game-addictio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ickr.com/photos/nodstrum/2944796757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chboomers.com/best-free-mmorpg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63C69-070C-474F-923F-14379EBEA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55200"/>
            <a:ext cx="5432045" cy="1969200"/>
          </a:xfrm>
        </p:spPr>
        <p:txBody>
          <a:bodyPr anchor="b">
            <a:normAutofit/>
          </a:bodyPr>
          <a:lstStyle/>
          <a:p>
            <a:r>
              <a:rPr lang="en-US" dirty="0"/>
              <a:t>Internet Gaming Addiction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Neon Coloured Gadgets">
            <a:extLst>
              <a:ext uri="{FF2B5EF4-FFF2-40B4-BE49-F238E27FC236}">
                <a16:creationId xmlns:a16="http://schemas.microsoft.com/office/drawing/2014/main" id="{E32F12D4-43FF-AFD2-330C-7CD0D6871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9" r="33635" b="1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6BCA94-FEDC-4F9B-820A-BA138802E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3FC34-35CC-CC4C-8F01-E30E1189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vert="horz" wrap="squar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Harmful physical effects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6A4B716-FD4D-B54B-AD98-A6B895EF57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0649" y="2059200"/>
            <a:ext cx="5188800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BF329-9C4B-9B47-A084-9A141AB2A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1900" y="1944000"/>
            <a:ext cx="5434900" cy="4006800"/>
          </a:xfrm>
        </p:spPr>
        <p:txBody>
          <a:bodyPr vert="horz" wrap="square" lIns="0" tIns="0" rIns="91440" bIns="0" rtlCol="0">
            <a:normAutofit/>
          </a:bodyPr>
          <a:lstStyle/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 sz="1500" dirty="0"/>
              <a:t>1980’s: Pac-mans’ Elbow, Space Invaders Revenge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1500" dirty="0"/>
              <a:t>Skin, joint (carpal tunnel) , and muscle problems</a:t>
            </a:r>
          </a:p>
          <a:p>
            <a:pPr>
              <a:lnSpc>
                <a:spcPct val="130000"/>
              </a:lnSpc>
            </a:pPr>
            <a:r>
              <a:rPr lang="en-US" sz="1500" dirty="0"/>
              <a:t>Documented research of adverse effects of video games</a:t>
            </a:r>
          </a:p>
          <a:p>
            <a:pPr lvl="1">
              <a:lnSpc>
                <a:spcPct val="130000"/>
              </a:lnSpc>
            </a:pPr>
            <a:r>
              <a:rPr lang="en-US" sz="1500" dirty="0"/>
              <a:t>Blisters, calluses, and numbness of fingers, hands, and elbows.</a:t>
            </a:r>
          </a:p>
          <a:p>
            <a:pPr lvl="1">
              <a:lnSpc>
                <a:spcPct val="130000"/>
              </a:lnSpc>
            </a:pPr>
            <a:r>
              <a:rPr lang="en-US" sz="1500" dirty="0"/>
              <a:t>Wrist pain, neck pain, elbow pain</a:t>
            </a:r>
          </a:p>
          <a:p>
            <a:pPr lvl="1">
              <a:lnSpc>
                <a:spcPct val="130000"/>
              </a:lnSpc>
            </a:pPr>
            <a:r>
              <a:rPr lang="en-US" sz="1500" dirty="0"/>
              <a:t>Tenosynovitis aka </a:t>
            </a:r>
            <a:r>
              <a:rPr lang="en-US" sz="1500" dirty="0" err="1"/>
              <a:t>nintendinitis</a:t>
            </a:r>
            <a:r>
              <a:rPr lang="en-US" sz="1500" dirty="0"/>
              <a:t>: hand-arm vibration syndrome, strain injuries, peripheral neuropathy (tingles in fingers), auditory hallucinations, control of bladder and bowels. </a:t>
            </a:r>
          </a:p>
          <a:p>
            <a:pPr>
              <a:lnSpc>
                <a:spcPct val="130000"/>
              </a:lnSpc>
            </a:pPr>
            <a:r>
              <a:rPr lang="en-US" sz="1500" dirty="0"/>
              <a:t>One study found 10 pts who had epileptic seizures. </a:t>
            </a:r>
          </a:p>
        </p:txBody>
      </p:sp>
    </p:spTree>
    <p:extLst>
      <p:ext uri="{BB962C8B-B14F-4D97-AF65-F5344CB8AC3E}">
        <p14:creationId xmlns:p14="http://schemas.microsoft.com/office/powerpoint/2010/main" val="412685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ECF803-D252-4700-A23E-171E66176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9C87F-B461-4D44-AD45-B118C474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93192"/>
            <a:ext cx="4690872" cy="6025896"/>
          </a:xfrm>
        </p:spPr>
        <p:txBody>
          <a:bodyPr>
            <a:normAutofit/>
          </a:bodyPr>
          <a:lstStyle/>
          <a:p>
            <a:r>
              <a:rPr lang="en-US" dirty="0"/>
              <a:t>More research on adverse effects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7E0F8D-CD95-42E8-B49E-DFFDB4AF1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9600" y="450000"/>
            <a:ext cx="0" cy="5966675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44D7D-46B4-3645-A8C1-8FCC2701D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48" y="329184"/>
            <a:ext cx="5184648" cy="6089904"/>
          </a:xfrm>
        </p:spPr>
        <p:txBody>
          <a:bodyPr>
            <a:normAutofit/>
          </a:bodyPr>
          <a:lstStyle/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2005: 28yo, collapsed and died from organ failure after playing 50 hours straight.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2010: married couple charged with negligent homicide for starving 3mo daughter to death while raising virtual child on online game</a:t>
            </a:r>
          </a:p>
          <a:p>
            <a:pPr lvl="1"/>
            <a:r>
              <a:rPr lang="en-US">
                <a:hlinkClick r:id="rId3"/>
              </a:rPr>
              <a:t>https://www.theguardian.com/world/2010/mar/05/korean-girl-starved-online-game</a:t>
            </a:r>
            <a:endParaRPr lang="en-US"/>
          </a:p>
          <a:p>
            <a:pPr lvl="1"/>
            <a:r>
              <a:rPr lang="en-US">
                <a:hlinkClick r:id="rId4"/>
              </a:rPr>
              <a:t>https://www.youtube.com/watch?v=NdDmp_Ak1no</a:t>
            </a:r>
            <a:endParaRPr lang="en-US"/>
          </a:p>
          <a:p>
            <a:r>
              <a:rPr lang="en-US" dirty="0"/>
              <a:t>2010: 22yo, arrested for killing mother for nagging about time spent playing</a:t>
            </a:r>
          </a:p>
          <a:p>
            <a:r>
              <a:rPr lang="en-US" dirty="0"/>
              <a:t>2011: 21yo, found dead playing </a:t>
            </a:r>
          </a:p>
        </p:txBody>
      </p:sp>
    </p:spTree>
    <p:extLst>
      <p:ext uri="{BB962C8B-B14F-4D97-AF65-F5344CB8AC3E}">
        <p14:creationId xmlns:p14="http://schemas.microsoft.com/office/powerpoint/2010/main" val="313255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E8D-BFC9-1F4B-A2F1-681C2C87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Prevalence of internet gaming addiction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DC228FF-BF38-A7FB-15E1-8B8567D7539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48056" y="1735200"/>
          <a:ext cx="5431536" cy="42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76352-19AE-3145-8227-16AAE1070E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" dirty="0"/>
              <a:t>South Korea is known for their dominance in video gaming and eSports. </a:t>
            </a:r>
          </a:p>
          <a:p>
            <a:pPr lvl="1">
              <a:spcBef>
                <a:spcPts val="600"/>
              </a:spcBef>
              <a:buChar char="▣"/>
            </a:pPr>
            <a:r>
              <a:rPr lang="en-US" dirty="0"/>
              <a:t>M</a:t>
            </a:r>
            <a:r>
              <a:rPr lang="en" dirty="0"/>
              <a:t>any of the best players and coaches were trained or originated from South Korea</a:t>
            </a:r>
          </a:p>
          <a:p>
            <a:pPr lvl="1">
              <a:spcBef>
                <a:spcPts val="600"/>
              </a:spcBef>
              <a:buChar char="▣"/>
            </a:pPr>
            <a:r>
              <a:rPr lang="en" dirty="0"/>
              <a:t>Pro-gamers are admired and treated like celebrities with 6 figure salaries</a:t>
            </a:r>
          </a:p>
          <a:p>
            <a:r>
              <a:rPr lang="en" dirty="0"/>
              <a:t>PC Bangs are popular hangout spots</a:t>
            </a:r>
          </a:p>
          <a:p>
            <a:r>
              <a:rPr lang="en" dirty="0"/>
              <a:t>Cinderella act/Shutdown law: under 16 </a:t>
            </a:r>
            <a:r>
              <a:rPr lang="en-US" dirty="0"/>
              <a:t>can't</a:t>
            </a:r>
            <a:r>
              <a:rPr lang="en" dirty="0"/>
              <a:t> access gaming between midnight and 6am. </a:t>
            </a:r>
          </a:p>
          <a:p>
            <a:r>
              <a:rPr lang="en-US" sz="1000" dirty="0">
                <a:hlinkClick r:id="rId8"/>
              </a:rPr>
              <a:t>http://www.cnn.com/2012/08/05/tech/gaming-gadgets/gaming-addiction-warning-signs/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1E2AA-F5A8-4544-BC37-9B604A7B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vert="horz" wrap="squar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/>
              <a:t>Internet gaming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erson in a uniform talking to a group of people&#10;&#10;Description automatically generated with low confidence">
            <a:extLst>
              <a:ext uri="{FF2B5EF4-FFF2-40B4-BE49-F238E27FC236}">
                <a16:creationId xmlns:a16="http://schemas.microsoft.com/office/drawing/2014/main" id="{F9ED0A91-EB49-ED4E-B709-2080293AB6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6859" b="-2"/>
          <a:stretch/>
        </p:blipFill>
        <p:spPr>
          <a:xfrm>
            <a:off x="449999" y="2059200"/>
            <a:ext cx="543010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8FFA-7096-294B-B89F-99EE91064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1900" y="1944000"/>
            <a:ext cx="5434900" cy="4006800"/>
          </a:xfrm>
        </p:spPr>
        <p:txBody>
          <a:bodyPr vert="horz" wrap="square" lIns="0" tIns="0" rIns="91440" bIns="0" rtlCol="0">
            <a:normAutofit/>
          </a:bodyPr>
          <a:lstStyle/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/>
              <a:t>China has more online gamers (350M) than the United States has people. </a:t>
            </a:r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/>
              <a:t>Wangyin (internet addiction) clinical disorder “digital heroin” 24 M in China</a:t>
            </a:r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/>
              <a:t>2004 shut down 16K internet cafes</a:t>
            </a:r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/>
              <a:t>2007 required to install “anti-addiction” systems within games</a:t>
            </a:r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/>
              <a:t>2008 banned new internet cafes</a:t>
            </a:r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/>
              <a:t>250 internet addiction “boot camps” open</a:t>
            </a:r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>
                <a:hlinkClick r:id="rId4"/>
              </a:rPr>
              <a:t>https://www.youtube.com/watch?v=jqctG3NnDa0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5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CD5A-FFCA-E245-8D99-0F30F7F4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vert="horz" wrap="squar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/>
              <a:t>Gaming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grass, outdoor, valley, canyon&#10;&#10;Description automatically generated">
            <a:extLst>
              <a:ext uri="{FF2B5EF4-FFF2-40B4-BE49-F238E27FC236}">
                <a16:creationId xmlns:a16="http://schemas.microsoft.com/office/drawing/2014/main" id="{43477715-A14D-E747-BE58-F8EB939F09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958" r="5555"/>
          <a:stretch/>
        </p:blipFill>
        <p:spPr>
          <a:xfrm>
            <a:off x="449999" y="2059200"/>
            <a:ext cx="543010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6F844-4872-524E-9D23-0156C7125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1900" y="1944000"/>
            <a:ext cx="5434900" cy="4006800"/>
          </a:xfrm>
        </p:spPr>
        <p:txBody>
          <a:bodyPr vert="horz" wrap="square" lIns="0" tIns="0" rIns="91440" bIns="0" rtlCol="0">
            <a:normAutofit/>
          </a:bodyPr>
          <a:lstStyle/>
          <a:p>
            <a:pPr marL="457200" lvl="0">
              <a:spcBef>
                <a:spcPts val="600"/>
              </a:spcBef>
              <a:buSzPts val="2000"/>
            </a:pPr>
            <a:r>
              <a:rPr lang="en-US" dirty="0"/>
              <a:t>Many types of video games</a:t>
            </a:r>
          </a:p>
          <a:p>
            <a:pPr marL="457200" lvl="0">
              <a:spcBef>
                <a:spcPts val="600"/>
              </a:spcBef>
              <a:buSzPts val="2000"/>
            </a:pPr>
            <a:r>
              <a:rPr lang="en-US" dirty="0"/>
              <a:t>Majority of gamers prefer </a:t>
            </a:r>
            <a:r>
              <a:rPr lang="en-US" u="sng" dirty="0"/>
              <a:t>online</a:t>
            </a:r>
            <a:r>
              <a:rPr lang="en-US" dirty="0"/>
              <a:t> games</a:t>
            </a:r>
          </a:p>
          <a:p>
            <a:pPr marL="457200" lvl="0">
              <a:spcBef>
                <a:spcPts val="600"/>
              </a:spcBef>
              <a:buSzPts val="2000"/>
            </a:pPr>
            <a:r>
              <a:rPr lang="en-US" dirty="0"/>
              <a:t>Play with others (cooperation/completion) MMORPGs</a:t>
            </a:r>
          </a:p>
          <a:p>
            <a:pPr marL="457200" lvl="0">
              <a:spcBef>
                <a:spcPts val="600"/>
              </a:spcBef>
              <a:buSzPts val="2000"/>
            </a:pPr>
            <a:r>
              <a:rPr lang="en-US" dirty="0"/>
              <a:t>More time is spent playing</a:t>
            </a:r>
          </a:p>
          <a:p>
            <a:pPr marL="457200" lvl="0">
              <a:spcBef>
                <a:spcPts val="600"/>
              </a:spcBef>
              <a:buSzPts val="2000"/>
            </a:pPr>
            <a:r>
              <a:rPr lang="en-US" dirty="0"/>
              <a:t>Online games are more satisfying</a:t>
            </a:r>
          </a:p>
          <a:p>
            <a:pPr marL="457200" lvl="0">
              <a:spcBef>
                <a:spcPts val="600"/>
              </a:spcBef>
              <a:buSzPts val="2000"/>
            </a:pPr>
            <a:r>
              <a:rPr lang="en-US" dirty="0"/>
              <a:t>More problematic use with online games </a:t>
            </a:r>
          </a:p>
        </p:txBody>
      </p:sp>
    </p:spTree>
    <p:extLst>
      <p:ext uri="{BB962C8B-B14F-4D97-AF65-F5344CB8AC3E}">
        <p14:creationId xmlns:p14="http://schemas.microsoft.com/office/powerpoint/2010/main" val="236928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1425D08-6505-4F53-9B03-D2F289363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E3446-8419-CF4A-89EF-C7A72B14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vert="horz" wrap="squar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/>
              <a:t>What is problematic gaming?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DB8B-2BEC-B948-AAEC-683C1DFF3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944000"/>
            <a:ext cx="5432044" cy="4006800"/>
          </a:xfrm>
        </p:spPr>
        <p:txBody>
          <a:bodyPr vert="horz" wrap="square" lIns="0" tIns="0" rIns="91440" bIns="0" rtlCol="0">
            <a:normAutofit/>
          </a:bodyPr>
          <a:lstStyle/>
          <a:p>
            <a:pPr marL="457200" lvl="0">
              <a:spcBef>
                <a:spcPts val="600"/>
              </a:spcBef>
              <a:buSzPts val="2000"/>
            </a:pPr>
            <a:r>
              <a:rPr lang="en-US" dirty="0"/>
              <a:t>Salience – games become most important activity</a:t>
            </a:r>
            <a:endParaRPr lang="en-US"/>
          </a:p>
          <a:p>
            <a:pPr marL="457200" lvl="0">
              <a:spcBef>
                <a:spcPts val="600"/>
              </a:spcBef>
              <a:buSzPts val="2000"/>
            </a:pPr>
            <a:r>
              <a:rPr lang="en-US" dirty="0"/>
              <a:t>Mood modification – feeling high or escaping</a:t>
            </a:r>
            <a:endParaRPr lang="en-US"/>
          </a:p>
          <a:p>
            <a:pPr marL="457200" lvl="0">
              <a:spcBef>
                <a:spcPts val="600"/>
              </a:spcBef>
              <a:buSzPts val="2000"/>
            </a:pPr>
            <a:r>
              <a:rPr lang="en-US" dirty="0"/>
              <a:t>Tolerance – needing more</a:t>
            </a:r>
            <a:endParaRPr lang="en-US"/>
          </a:p>
          <a:p>
            <a:pPr marL="457200" lvl="0">
              <a:spcBef>
                <a:spcPts val="600"/>
              </a:spcBef>
              <a:buSzPts val="2000"/>
            </a:pPr>
            <a:r>
              <a:rPr lang="en-US" dirty="0"/>
              <a:t>Withdrawal – moodiness, </a:t>
            </a:r>
            <a:r>
              <a:rPr lang="en-US"/>
              <a:t>irriability</a:t>
            </a:r>
            <a:r>
              <a:rPr lang="en-US" dirty="0"/>
              <a:t> when can’t play</a:t>
            </a:r>
            <a:endParaRPr lang="en-US"/>
          </a:p>
          <a:p>
            <a:pPr marL="457200" lvl="0">
              <a:spcBef>
                <a:spcPts val="600"/>
              </a:spcBef>
              <a:buSzPts val="2000"/>
            </a:pPr>
            <a:r>
              <a:rPr lang="en-US" dirty="0"/>
              <a:t>Conflict – interpersonal, job, etc.</a:t>
            </a:r>
            <a:endParaRPr lang="en-US"/>
          </a:p>
          <a:p>
            <a:pPr marL="457200" lvl="0">
              <a:spcBef>
                <a:spcPts val="600"/>
              </a:spcBef>
              <a:buSzPts val="2000"/>
            </a:pPr>
            <a:r>
              <a:rPr lang="en-US" dirty="0"/>
              <a:t>Relapse – repeatedly return to patterns of gaming</a:t>
            </a:r>
            <a:endParaRPr lang="en-US"/>
          </a:p>
        </p:txBody>
      </p:sp>
      <p:pic>
        <p:nvPicPr>
          <p:cNvPr id="6" name="Content Placeholder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E2F37D5-77E2-8D43-B1AA-AF2B05555E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557" r="19750" b="1"/>
          <a:stretch/>
        </p:blipFill>
        <p:spPr>
          <a:xfrm>
            <a:off x="6307308" y="450000"/>
            <a:ext cx="5441280" cy="55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90E86E-DE5E-6A45-95EF-4673795887C1}"/>
              </a:ext>
            </a:extLst>
          </p:cNvPr>
          <p:cNvSpPr txBox="1"/>
          <p:nvPr/>
        </p:nvSpPr>
        <p:spPr>
          <a:xfrm>
            <a:off x="9262010" y="57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4" tooltip="https://technofaq.org/posts/2020/03/more-about-the-signs-of-online-computer-or-video-game-addic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34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60069-3B2A-40F4-AF45-4A8FD596D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FFE2A-6E91-3345-B2FF-7903B332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799"/>
            <a:ext cx="2854800" cy="6026399"/>
          </a:xfrm>
        </p:spPr>
        <p:txBody>
          <a:bodyPr>
            <a:normAutofit/>
          </a:bodyPr>
          <a:lstStyle/>
          <a:p>
            <a:r>
              <a:rPr lang="en-US" dirty="0"/>
              <a:t>Symptoms of Internet Gaming Disorder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935FD8-9F2E-4F15-8ED9-1C692DA6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440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0ECFA-A0C5-954E-9F16-7F3398EC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800" y="323998"/>
            <a:ext cx="7056000" cy="6091199"/>
          </a:xfrm>
        </p:spPr>
        <p:txBody>
          <a:bodyPr>
            <a:normAutofit/>
          </a:bodyPr>
          <a:lstStyle/>
          <a:p>
            <a:pPr marL="101600" lvl="0" indent="0">
              <a:spcBef>
                <a:spcPts val="600"/>
              </a:spcBef>
              <a:buSzPts val="2000"/>
              <a:buNone/>
            </a:pPr>
            <a:r>
              <a:rPr lang="en-US" dirty="0"/>
              <a:t>Persistent and recurrent use of the internet to engage in games, leading to significant impairment or distress with some of the following…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Preoccupation with such games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Development of tolerance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Withdrawal symptoms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Unable to stop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Loss of interest in other activities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Continued use despite psychosocial problems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Deceiving others about time spent playing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Used to escape or feel better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Jeopardizing relationships, jobs, education, etc. </a:t>
            </a:r>
          </a:p>
        </p:txBody>
      </p:sp>
    </p:spTree>
    <p:extLst>
      <p:ext uri="{BB962C8B-B14F-4D97-AF65-F5344CB8AC3E}">
        <p14:creationId xmlns:p14="http://schemas.microsoft.com/office/powerpoint/2010/main" val="71756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E905E4-EF0C-4890-85FA-2CF6EEF55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4B4C5-31C1-ED43-8EBD-CA454444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52432" cy="860400"/>
          </a:xfrm>
        </p:spPr>
        <p:txBody>
          <a:bodyPr vert="horz" wrap="squar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/>
              <a:t>Internet Gaming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B59C7-FAB1-0549-9033-B5F35523C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944000"/>
            <a:ext cx="3452432" cy="4006800"/>
          </a:xfrm>
        </p:spPr>
        <p:txBody>
          <a:bodyPr vert="horz" wrap="square" lIns="0" tIns="0" rIns="91440" bIns="0" rtlCol="0">
            <a:normAutofit/>
          </a:bodyPr>
          <a:lstStyle/>
          <a:p>
            <a:r>
              <a:rPr lang="en-US" dirty="0"/>
              <a:t>Case Example:</a:t>
            </a:r>
          </a:p>
          <a:p>
            <a:r>
              <a:rPr lang="en-US"/>
              <a:t>https://www.youtube.com/watch?v=K4W0uHG77Zc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020142-24DF-8E4B-9F32-49CC0C6199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3" b="4369"/>
          <a:stretch/>
        </p:blipFill>
        <p:spPr>
          <a:xfrm>
            <a:off x="5987730" y="450000"/>
            <a:ext cx="4140341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4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F7C053-885B-A341-8130-B4BAD7170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sz="4500"/>
              <a:t>Traits associated with internet gaming addiction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7330BC98-C5F2-F548-AD46-22187A64EE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892" b="2297"/>
          <a:stretch/>
        </p:blipFill>
        <p:spPr>
          <a:xfrm>
            <a:off x="449999" y="2059200"/>
            <a:ext cx="7374789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16174-9BFB-EE4A-BAE0-AA159FE1B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56588" y="1944000"/>
            <a:ext cx="3490212" cy="4006800"/>
          </a:xfrm>
        </p:spPr>
        <p:txBody>
          <a:bodyPr vert="horz" wrap="square" lIns="0" tIns="0" rIns="91440" bIns="0" rtlCol="0">
            <a:normAutofit/>
          </a:bodyPr>
          <a:lstStyle/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 dirty="0"/>
              <a:t>Boredom inclination and sensation seeking</a:t>
            </a:r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 dirty="0"/>
              <a:t>ADHD/ADD</a:t>
            </a:r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 dirty="0"/>
              <a:t>Depression, neuroticism (negative emotions), and anxiety</a:t>
            </a:r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 dirty="0"/>
              <a:t>Loneliness, introversion, and social inhibition</a:t>
            </a:r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 dirty="0"/>
              <a:t>Low offline social self-efficacy/ high online self-efficacy</a:t>
            </a:r>
          </a:p>
        </p:txBody>
      </p:sp>
    </p:spTree>
    <p:extLst>
      <p:ext uri="{BB962C8B-B14F-4D97-AF65-F5344CB8AC3E}">
        <p14:creationId xmlns:p14="http://schemas.microsoft.com/office/powerpoint/2010/main" val="101520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60069-3B2A-40F4-AF45-4A8FD596D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7539-B7F3-ED4F-B4BB-27D66E6B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799"/>
            <a:ext cx="2854800" cy="6026399"/>
          </a:xfrm>
        </p:spPr>
        <p:txBody>
          <a:bodyPr>
            <a:normAutofit/>
          </a:bodyPr>
          <a:lstStyle/>
          <a:p>
            <a:r>
              <a:rPr lang="en-US" dirty="0"/>
              <a:t>Research on internet gaming addictions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935FD8-9F2E-4F15-8ED9-1C692DA6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440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9B0DD-4353-1948-A6F6-DCE843C5F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800" y="323998"/>
            <a:ext cx="7056000" cy="6091199"/>
          </a:xfrm>
        </p:spPr>
        <p:txBody>
          <a:bodyPr>
            <a:normAutofit/>
          </a:bodyPr>
          <a:lstStyle/>
          <a:p>
            <a:pPr marL="101600" indent="0">
              <a:buNone/>
            </a:pPr>
            <a:r>
              <a:rPr lang="en-US" dirty="0"/>
              <a:t>One study interviewed 9 adolescents in treatment and found similar patterns (</a:t>
            </a:r>
            <a:r>
              <a:rPr lang="en-US" dirty="0" err="1"/>
              <a:t>Beranuy</a:t>
            </a:r>
            <a:r>
              <a:rPr lang="en-US" dirty="0"/>
              <a:t> et al., 2013)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Boredom then excitement when gaming (unexpectedly rewarding)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Game became repetitive (tolerance) and kept playing (dorsal striatum), didn’t find another activity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Virtual friendships were needed (subculture)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They could be someone else (escape)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Escape is numbing and often led to loss of time (dissociation) </a:t>
            </a:r>
          </a:p>
          <a:p>
            <a:pPr marL="457200" lvl="0" indent="-355600">
              <a:spcBef>
                <a:spcPts val="600"/>
              </a:spcBef>
              <a:buSzPts val="2000"/>
              <a:buChar char="▣"/>
            </a:pPr>
            <a:r>
              <a:rPr lang="en-US" dirty="0"/>
              <a:t>Internal and external conflicts with family and friends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7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99F44-B9F6-4B45-A640-C538CD18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sz="4000"/>
              <a:t>Structural characteristics of games related to addiction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54FD7985-CA88-3F42-89FD-4B80BC5842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2789" b="-3"/>
          <a:stretch/>
        </p:blipFill>
        <p:spPr>
          <a:xfrm>
            <a:off x="449999" y="2059200"/>
            <a:ext cx="543010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BFD01-A49F-164D-BAA8-1D99B9BDA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1900" y="1944000"/>
            <a:ext cx="5434900" cy="4006800"/>
          </a:xfrm>
        </p:spPr>
        <p:txBody>
          <a:bodyPr vert="horz" wrap="square" lIns="0" tIns="0" rIns="91440" bIns="0" rtlCol="0">
            <a:normAutofit/>
          </a:bodyPr>
          <a:lstStyle/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 sz="1700" dirty="0"/>
              <a:t>Online games are more addictive than offline games</a:t>
            </a:r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 sz="1700" dirty="0"/>
              <a:t>Negative reinforcement leads to frustration; positive reinforcement results in game persistence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1700" dirty="0"/>
              <a:t>Partial reinforcement schedules (variable ratio)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1700" dirty="0"/>
              <a:t>Large magnitude of rewards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1700" dirty="0"/>
              <a:t>Finding rare in-game items</a:t>
            </a:r>
          </a:p>
          <a:p>
            <a:pPr>
              <a:lnSpc>
                <a:spcPct val="130000"/>
              </a:lnSpc>
            </a:pPr>
            <a:r>
              <a:rPr lang="en-US" sz="1700" dirty="0"/>
              <a:t>Games with adult content or cut-scenes hook people</a:t>
            </a:r>
          </a:p>
          <a:p>
            <a:pPr>
              <a:lnSpc>
                <a:spcPct val="130000"/>
              </a:lnSpc>
            </a:pPr>
            <a:r>
              <a:rPr lang="en-US" sz="1700" dirty="0"/>
              <a:t>Creative avatars</a:t>
            </a:r>
          </a:p>
          <a:p>
            <a:pPr lvl="1">
              <a:lnSpc>
                <a:spcPct val="130000"/>
              </a:lnSpc>
            </a:pPr>
            <a:r>
              <a:rPr lang="en-US" sz="1700" dirty="0"/>
              <a:t>Proud of avatars, want to be like their avatar, view as superior to self.</a:t>
            </a:r>
          </a:p>
          <a:p>
            <a:pPr>
              <a:lnSpc>
                <a:spcPct val="13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3675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86DADD-940E-4CC1-AF60-0D36FB29B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13B3E-D0D6-C14A-87A6-3DAF04B12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vert="horz" wrap="squar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/>
              <a:t>Harmful effects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AB87B-7E5E-AE44-AE23-CF1958396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944000"/>
            <a:ext cx="5432044" cy="4006800"/>
          </a:xfrm>
        </p:spPr>
        <p:txBody>
          <a:bodyPr vert="horz" wrap="square" lIns="0" tIns="0" rIns="91440" bIns="0" rtlCol="0">
            <a:normAutofit/>
          </a:bodyPr>
          <a:lstStyle/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 dirty="0"/>
              <a:t>No real-life relationships, problems with family and friends</a:t>
            </a:r>
            <a:endParaRPr lang="en-US"/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 dirty="0"/>
              <a:t>Sacrificing hobbies, sleep, work, education, socializing, time with friends or family</a:t>
            </a:r>
            <a:endParaRPr lang="en-US"/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 dirty="0"/>
              <a:t>Aggression, oppositional behavior, hostility</a:t>
            </a:r>
            <a:endParaRPr lang="en-US"/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 dirty="0"/>
              <a:t>Stress, maladaptive coping</a:t>
            </a:r>
            <a:endParaRPr lang="en-US"/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 dirty="0"/>
              <a:t>Decreased academic achievement, inattention, declines in verbal memory</a:t>
            </a:r>
            <a:endParaRPr lang="en-US"/>
          </a:p>
          <a:p>
            <a:pPr marL="457200" lvl="0">
              <a:lnSpc>
                <a:spcPct val="130000"/>
              </a:lnSpc>
              <a:spcBef>
                <a:spcPts val="600"/>
              </a:spcBef>
              <a:buSzPts val="2000"/>
            </a:pPr>
            <a:r>
              <a:rPr lang="en-US" dirty="0"/>
              <a:t>Lower psychosocial well-being, loneliness, increased thoughts of suicide. </a:t>
            </a:r>
            <a:endParaRPr lang="en-US"/>
          </a:p>
          <a:p>
            <a:pPr>
              <a:lnSpc>
                <a:spcPct val="130000"/>
              </a:lnSpc>
            </a:pPr>
            <a:endParaRPr lang="en-US"/>
          </a:p>
        </p:txBody>
      </p:sp>
      <p:pic>
        <p:nvPicPr>
          <p:cNvPr id="5" name="Content Placeholder 4" descr="Image result for video game addiction">
            <a:extLst>
              <a:ext uri="{FF2B5EF4-FFF2-40B4-BE49-F238E27FC236}">
                <a16:creationId xmlns:a16="http://schemas.microsoft.com/office/drawing/2014/main" id="{CC59E02E-62CC-674A-87AA-9EDDD8894B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1" r="15695" b="-1"/>
          <a:stretch/>
        </p:blipFill>
        <p:spPr bwMode="auto">
          <a:xfrm>
            <a:off x="6576169" y="450000"/>
            <a:ext cx="4903558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9577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RegularSeed_2SEEDS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24B942"/>
      </a:accent1>
      <a:accent2>
        <a:srgbClr val="4DB62F"/>
      </a:accent2>
      <a:accent3>
        <a:srgbClr val="2FB683"/>
      </a:accent3>
      <a:accent4>
        <a:srgbClr val="693ACB"/>
      </a:accent4>
      <a:accent5>
        <a:srgbClr val="AE38D8"/>
      </a:accent5>
      <a:accent6>
        <a:srgbClr val="C626AD"/>
      </a:accent6>
      <a:hlink>
        <a:srgbClr val="BF3FA5"/>
      </a:hlink>
      <a:folHlink>
        <a:srgbClr val="7F7F7F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829</Words>
  <Application>Microsoft Macintosh PowerPoint</Application>
  <PresentationFormat>Widescreen</PresentationFormat>
  <Paragraphs>106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Source Sans Pro</vt:lpstr>
      <vt:lpstr>Source Sans Pro Light</vt:lpstr>
      <vt:lpstr>ThinLineVTI</vt:lpstr>
      <vt:lpstr>Internet Gaming Addiction</vt:lpstr>
      <vt:lpstr>Gaming</vt:lpstr>
      <vt:lpstr>What is problematic gaming?</vt:lpstr>
      <vt:lpstr>Symptoms of Internet Gaming Disorder</vt:lpstr>
      <vt:lpstr>Internet Gaming</vt:lpstr>
      <vt:lpstr>Traits associated with internet gaming addiction</vt:lpstr>
      <vt:lpstr>Research on internet gaming addictions</vt:lpstr>
      <vt:lpstr>Structural characteristics of games related to addiction</vt:lpstr>
      <vt:lpstr>Harmful effects</vt:lpstr>
      <vt:lpstr>Harmful physical effects</vt:lpstr>
      <vt:lpstr>More research on adverse effects</vt:lpstr>
      <vt:lpstr>Prevalence of internet gaming addiction</vt:lpstr>
      <vt:lpstr>Internet gaming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Gaming Addiction</dc:title>
  <dc:creator>Candice Reel</dc:creator>
  <cp:lastModifiedBy>Dominic Salvucci</cp:lastModifiedBy>
  <cp:revision>2</cp:revision>
  <dcterms:created xsi:type="dcterms:W3CDTF">2022-04-14T13:42:08Z</dcterms:created>
  <dcterms:modified xsi:type="dcterms:W3CDTF">2022-04-14T15:49:47Z</dcterms:modified>
</cp:coreProperties>
</file>