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8" r:id="rId2"/>
    <p:sldId id="339" r:id="rId3"/>
    <p:sldId id="340" r:id="rId4"/>
    <p:sldId id="341" r:id="rId5"/>
    <p:sldId id="342" r:id="rId6"/>
    <p:sldId id="343" r:id="rId7"/>
    <p:sldId id="345" r:id="rId8"/>
    <p:sldId id="346" r:id="rId9"/>
    <p:sldId id="34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 autoAdjust="0"/>
    <p:restoredTop sz="29582" autoAdjust="0"/>
  </p:normalViewPr>
  <p:slideViewPr>
    <p:cSldViewPr snapToGrid="0">
      <p:cViewPr varScale="1">
        <p:scale>
          <a:sx n="110" d="100"/>
          <a:sy n="110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5A1AF-ED66-7F43-83EB-B74D600831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8CE7F0-DC57-2448-AFCC-1EBC9DF7D84C}">
      <dgm:prSet phldrT="[Text]"/>
      <dgm:spPr/>
      <dgm:t>
        <a:bodyPr/>
        <a:lstStyle/>
        <a:p>
          <a:r>
            <a:rPr lang="en-US" dirty="0"/>
            <a:t>Reinforcement</a:t>
          </a:r>
        </a:p>
      </dgm:t>
    </dgm:pt>
    <dgm:pt modelId="{303FB9EF-DDE3-CA49-B05B-287FF1F06D30}" type="parTrans" cxnId="{84EA3E31-67B2-1645-9FC9-F9ED93DFB8F9}">
      <dgm:prSet/>
      <dgm:spPr/>
      <dgm:t>
        <a:bodyPr/>
        <a:lstStyle/>
        <a:p>
          <a:endParaRPr lang="en-US"/>
        </a:p>
      </dgm:t>
    </dgm:pt>
    <dgm:pt modelId="{B6D80764-8F5B-DA42-B886-01AE128D5430}" type="sibTrans" cxnId="{84EA3E31-67B2-1645-9FC9-F9ED93DFB8F9}">
      <dgm:prSet/>
      <dgm:spPr/>
      <dgm:t>
        <a:bodyPr/>
        <a:lstStyle/>
        <a:p>
          <a:endParaRPr lang="en-US"/>
        </a:p>
      </dgm:t>
    </dgm:pt>
    <dgm:pt modelId="{D6B6E973-C21F-2F43-AF9F-7566560D930A}">
      <dgm:prSet phldrT="[Text]"/>
      <dgm:spPr/>
      <dgm:t>
        <a:bodyPr/>
        <a:lstStyle/>
        <a:p>
          <a:r>
            <a:rPr lang="en-US" dirty="0"/>
            <a:t>Cravings</a:t>
          </a:r>
        </a:p>
      </dgm:t>
    </dgm:pt>
    <dgm:pt modelId="{EA4A350B-FFFD-6F4F-973D-62C264107050}" type="parTrans" cxnId="{94C684A6-46E8-C445-BE5B-492E1A064DFD}">
      <dgm:prSet/>
      <dgm:spPr/>
      <dgm:t>
        <a:bodyPr/>
        <a:lstStyle/>
        <a:p>
          <a:endParaRPr lang="en-US"/>
        </a:p>
      </dgm:t>
    </dgm:pt>
    <dgm:pt modelId="{CF6EDA10-A9F0-6346-8E10-0DE405864DFB}" type="sibTrans" cxnId="{94C684A6-46E8-C445-BE5B-492E1A064DFD}">
      <dgm:prSet/>
      <dgm:spPr/>
      <dgm:t>
        <a:bodyPr/>
        <a:lstStyle/>
        <a:p>
          <a:endParaRPr lang="en-US"/>
        </a:p>
      </dgm:t>
    </dgm:pt>
    <dgm:pt modelId="{7D7D3B86-B737-6B48-A5E7-A04337EDCD6F}">
      <dgm:prSet phldrT="[Text]"/>
      <dgm:spPr/>
      <dgm:t>
        <a:bodyPr/>
        <a:lstStyle/>
        <a:p>
          <a:r>
            <a:rPr lang="en-US" dirty="0"/>
            <a:t>Brain Changes</a:t>
          </a:r>
        </a:p>
      </dgm:t>
    </dgm:pt>
    <dgm:pt modelId="{7D43282D-E30D-7D40-8DA0-B4AF3E2814BB}" type="parTrans" cxnId="{B09FD942-8D86-C744-9934-854C699BC14E}">
      <dgm:prSet/>
      <dgm:spPr/>
      <dgm:t>
        <a:bodyPr/>
        <a:lstStyle/>
        <a:p>
          <a:endParaRPr lang="en-US"/>
        </a:p>
      </dgm:t>
    </dgm:pt>
    <dgm:pt modelId="{2F63C682-CA3E-7A44-91BA-59475DD1C455}" type="sibTrans" cxnId="{B09FD942-8D86-C744-9934-854C699BC14E}">
      <dgm:prSet/>
      <dgm:spPr/>
      <dgm:t>
        <a:bodyPr/>
        <a:lstStyle/>
        <a:p>
          <a:endParaRPr lang="en-US"/>
        </a:p>
      </dgm:t>
    </dgm:pt>
    <dgm:pt modelId="{370EC10D-5256-674B-8969-471CDA9B3929}">
      <dgm:prSet phldrT="[Text]"/>
      <dgm:spPr/>
      <dgm:t>
        <a:bodyPr/>
        <a:lstStyle/>
        <a:p>
          <a:r>
            <a:rPr lang="en-US" dirty="0"/>
            <a:t>Tolerance &amp; Withdrawal</a:t>
          </a:r>
        </a:p>
      </dgm:t>
    </dgm:pt>
    <dgm:pt modelId="{A33B7D99-0DFD-D849-8EE2-10290D55EC16}" type="parTrans" cxnId="{6BFB8F29-7BFA-D047-940F-8D72E1A3AB82}">
      <dgm:prSet/>
      <dgm:spPr/>
      <dgm:t>
        <a:bodyPr/>
        <a:lstStyle/>
        <a:p>
          <a:endParaRPr lang="en-US"/>
        </a:p>
      </dgm:t>
    </dgm:pt>
    <dgm:pt modelId="{64441E09-0FB6-3B42-BAAC-BD819D5E00B7}" type="sibTrans" cxnId="{6BFB8F29-7BFA-D047-940F-8D72E1A3AB82}">
      <dgm:prSet/>
      <dgm:spPr/>
      <dgm:t>
        <a:bodyPr/>
        <a:lstStyle/>
        <a:p>
          <a:endParaRPr lang="en-US"/>
        </a:p>
      </dgm:t>
    </dgm:pt>
    <dgm:pt modelId="{D77A30E8-E4FF-734C-958C-6900E059144E}">
      <dgm:prSet phldrT="[Text]"/>
      <dgm:spPr/>
      <dgm:t>
        <a:bodyPr/>
        <a:lstStyle/>
        <a:p>
          <a:r>
            <a:rPr lang="en-US" dirty="0"/>
            <a:t>Motives, Expectancies, etc.</a:t>
          </a:r>
        </a:p>
      </dgm:t>
    </dgm:pt>
    <dgm:pt modelId="{65EE8EAD-A912-6B4D-AF20-5C902F6B000A}" type="parTrans" cxnId="{6343C6D8-451E-E84C-8462-2EC357C21C2A}">
      <dgm:prSet/>
      <dgm:spPr/>
      <dgm:t>
        <a:bodyPr/>
        <a:lstStyle/>
        <a:p>
          <a:endParaRPr lang="en-US"/>
        </a:p>
      </dgm:t>
    </dgm:pt>
    <dgm:pt modelId="{B315D4A8-37E4-FA4A-A8DD-904459702162}" type="sibTrans" cxnId="{6343C6D8-451E-E84C-8462-2EC357C21C2A}">
      <dgm:prSet/>
      <dgm:spPr/>
      <dgm:t>
        <a:bodyPr/>
        <a:lstStyle/>
        <a:p>
          <a:endParaRPr lang="en-US"/>
        </a:p>
      </dgm:t>
    </dgm:pt>
    <dgm:pt modelId="{0F2D3AB7-898C-3243-8A98-254E77B2965C}">
      <dgm:prSet/>
      <dgm:spPr/>
      <dgm:t>
        <a:bodyPr/>
        <a:lstStyle/>
        <a:p>
          <a:r>
            <a:rPr lang="en-US" dirty="0"/>
            <a:t>Peers, Family, &amp; Culture</a:t>
          </a:r>
        </a:p>
      </dgm:t>
    </dgm:pt>
    <dgm:pt modelId="{A7D67029-D508-6042-AE77-4BFA79C5EB46}" type="parTrans" cxnId="{5B8F29A9-5702-694C-B9AE-0C2E52F1D127}">
      <dgm:prSet/>
      <dgm:spPr/>
      <dgm:t>
        <a:bodyPr/>
        <a:lstStyle/>
        <a:p>
          <a:endParaRPr lang="en-US"/>
        </a:p>
      </dgm:t>
    </dgm:pt>
    <dgm:pt modelId="{9A540551-E559-3B49-9BB6-449140605B55}" type="sibTrans" cxnId="{5B8F29A9-5702-694C-B9AE-0C2E52F1D127}">
      <dgm:prSet/>
      <dgm:spPr/>
      <dgm:t>
        <a:bodyPr/>
        <a:lstStyle/>
        <a:p>
          <a:endParaRPr lang="en-US"/>
        </a:p>
      </dgm:t>
    </dgm:pt>
    <dgm:pt modelId="{98A87446-FB2C-B748-A261-6E47ED8C996E}" type="pres">
      <dgm:prSet presAssocID="{59D5A1AF-ED66-7F43-83EB-B74D60083176}" presName="linear" presStyleCnt="0">
        <dgm:presLayoutVars>
          <dgm:animLvl val="lvl"/>
          <dgm:resizeHandles val="exact"/>
        </dgm:presLayoutVars>
      </dgm:prSet>
      <dgm:spPr/>
    </dgm:pt>
    <dgm:pt modelId="{E7E4CD30-1BA3-934E-A1D5-6FCB8179A7A7}" type="pres">
      <dgm:prSet presAssocID="{828CE7F0-DC57-2448-AFCC-1EBC9DF7D84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413AF45-9CA1-D342-ACA1-AA059E10147A}" type="pres">
      <dgm:prSet presAssocID="{B6D80764-8F5B-DA42-B886-01AE128D5430}" presName="spacer" presStyleCnt="0"/>
      <dgm:spPr/>
    </dgm:pt>
    <dgm:pt modelId="{A8F1A7CE-62AF-7744-86C0-B348A4768AB2}" type="pres">
      <dgm:prSet presAssocID="{D6B6E973-C21F-2F43-AF9F-7566560D930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1E1EA81-FF50-CD44-BFCC-D37EA81DEFA4}" type="pres">
      <dgm:prSet presAssocID="{CF6EDA10-A9F0-6346-8E10-0DE405864DFB}" presName="spacer" presStyleCnt="0"/>
      <dgm:spPr/>
    </dgm:pt>
    <dgm:pt modelId="{46BCC139-8DF9-964C-8952-B944A17CF45A}" type="pres">
      <dgm:prSet presAssocID="{7D7D3B86-B737-6B48-A5E7-A04337EDCD6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329A429-6E3C-324B-9998-C29F249D9465}" type="pres">
      <dgm:prSet presAssocID="{2F63C682-CA3E-7A44-91BA-59475DD1C455}" presName="spacer" presStyleCnt="0"/>
      <dgm:spPr/>
    </dgm:pt>
    <dgm:pt modelId="{6FB15709-837E-9342-82DF-BA84CF514BF3}" type="pres">
      <dgm:prSet presAssocID="{370EC10D-5256-674B-8969-471CDA9B392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1A42FCB-D6F5-CF46-8C01-8E3811793D79}" type="pres">
      <dgm:prSet presAssocID="{64441E09-0FB6-3B42-BAAC-BD819D5E00B7}" presName="spacer" presStyleCnt="0"/>
      <dgm:spPr/>
    </dgm:pt>
    <dgm:pt modelId="{7C899057-921E-DD41-B76E-0F8A803CACA7}" type="pres">
      <dgm:prSet presAssocID="{D77A30E8-E4FF-734C-958C-6900E059144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77B938B-ED51-6743-995C-90AE86AE335E}" type="pres">
      <dgm:prSet presAssocID="{B315D4A8-37E4-FA4A-A8DD-904459702162}" presName="spacer" presStyleCnt="0"/>
      <dgm:spPr/>
    </dgm:pt>
    <dgm:pt modelId="{701F8976-5FA5-9740-93E8-1490DD88B7D0}" type="pres">
      <dgm:prSet presAssocID="{0F2D3AB7-898C-3243-8A98-254E77B2965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2A98124-8AA0-F841-9F28-159A3CF6D9D5}" type="presOf" srcId="{0F2D3AB7-898C-3243-8A98-254E77B2965C}" destId="{701F8976-5FA5-9740-93E8-1490DD88B7D0}" srcOrd="0" destOrd="0" presId="urn:microsoft.com/office/officeart/2005/8/layout/vList2"/>
    <dgm:cxn modelId="{6BFB8F29-7BFA-D047-940F-8D72E1A3AB82}" srcId="{59D5A1AF-ED66-7F43-83EB-B74D60083176}" destId="{370EC10D-5256-674B-8969-471CDA9B3929}" srcOrd="3" destOrd="0" parTransId="{A33B7D99-0DFD-D849-8EE2-10290D55EC16}" sibTransId="{64441E09-0FB6-3B42-BAAC-BD819D5E00B7}"/>
    <dgm:cxn modelId="{84EA3E31-67B2-1645-9FC9-F9ED93DFB8F9}" srcId="{59D5A1AF-ED66-7F43-83EB-B74D60083176}" destId="{828CE7F0-DC57-2448-AFCC-1EBC9DF7D84C}" srcOrd="0" destOrd="0" parTransId="{303FB9EF-DDE3-CA49-B05B-287FF1F06D30}" sibTransId="{B6D80764-8F5B-DA42-B886-01AE128D5430}"/>
    <dgm:cxn modelId="{B09FD942-8D86-C744-9934-854C699BC14E}" srcId="{59D5A1AF-ED66-7F43-83EB-B74D60083176}" destId="{7D7D3B86-B737-6B48-A5E7-A04337EDCD6F}" srcOrd="2" destOrd="0" parTransId="{7D43282D-E30D-7D40-8DA0-B4AF3E2814BB}" sibTransId="{2F63C682-CA3E-7A44-91BA-59475DD1C455}"/>
    <dgm:cxn modelId="{94C684A6-46E8-C445-BE5B-492E1A064DFD}" srcId="{59D5A1AF-ED66-7F43-83EB-B74D60083176}" destId="{D6B6E973-C21F-2F43-AF9F-7566560D930A}" srcOrd="1" destOrd="0" parTransId="{EA4A350B-FFFD-6F4F-973D-62C264107050}" sibTransId="{CF6EDA10-A9F0-6346-8E10-0DE405864DFB}"/>
    <dgm:cxn modelId="{5B8F29A9-5702-694C-B9AE-0C2E52F1D127}" srcId="{59D5A1AF-ED66-7F43-83EB-B74D60083176}" destId="{0F2D3AB7-898C-3243-8A98-254E77B2965C}" srcOrd="5" destOrd="0" parTransId="{A7D67029-D508-6042-AE77-4BFA79C5EB46}" sibTransId="{9A540551-E559-3B49-9BB6-449140605B55}"/>
    <dgm:cxn modelId="{F7ECD1AD-A4CB-8D41-9D08-6DD3B30DACB0}" type="presOf" srcId="{D77A30E8-E4FF-734C-958C-6900E059144E}" destId="{7C899057-921E-DD41-B76E-0F8A803CACA7}" srcOrd="0" destOrd="0" presId="urn:microsoft.com/office/officeart/2005/8/layout/vList2"/>
    <dgm:cxn modelId="{C83187C8-1792-894F-B697-1E2C5DA33490}" type="presOf" srcId="{370EC10D-5256-674B-8969-471CDA9B3929}" destId="{6FB15709-837E-9342-82DF-BA84CF514BF3}" srcOrd="0" destOrd="0" presId="urn:microsoft.com/office/officeart/2005/8/layout/vList2"/>
    <dgm:cxn modelId="{4CDE37CB-3009-EB46-BCCE-63E76A8944BF}" type="presOf" srcId="{D6B6E973-C21F-2F43-AF9F-7566560D930A}" destId="{A8F1A7CE-62AF-7744-86C0-B348A4768AB2}" srcOrd="0" destOrd="0" presId="urn:microsoft.com/office/officeart/2005/8/layout/vList2"/>
    <dgm:cxn modelId="{BF3883D3-1553-C24C-A982-3C21B68EDEF7}" type="presOf" srcId="{828CE7F0-DC57-2448-AFCC-1EBC9DF7D84C}" destId="{E7E4CD30-1BA3-934E-A1D5-6FCB8179A7A7}" srcOrd="0" destOrd="0" presId="urn:microsoft.com/office/officeart/2005/8/layout/vList2"/>
    <dgm:cxn modelId="{5E3931D6-56EF-4D4E-8DE7-6CB772BFADC5}" type="presOf" srcId="{59D5A1AF-ED66-7F43-83EB-B74D60083176}" destId="{98A87446-FB2C-B748-A261-6E47ED8C996E}" srcOrd="0" destOrd="0" presId="urn:microsoft.com/office/officeart/2005/8/layout/vList2"/>
    <dgm:cxn modelId="{6343C6D8-451E-E84C-8462-2EC357C21C2A}" srcId="{59D5A1AF-ED66-7F43-83EB-B74D60083176}" destId="{D77A30E8-E4FF-734C-958C-6900E059144E}" srcOrd="4" destOrd="0" parTransId="{65EE8EAD-A912-6B4D-AF20-5C902F6B000A}" sibTransId="{B315D4A8-37E4-FA4A-A8DD-904459702162}"/>
    <dgm:cxn modelId="{2AD120E9-10AB-E843-9754-716B999A5149}" type="presOf" srcId="{7D7D3B86-B737-6B48-A5E7-A04337EDCD6F}" destId="{46BCC139-8DF9-964C-8952-B944A17CF45A}" srcOrd="0" destOrd="0" presId="urn:microsoft.com/office/officeart/2005/8/layout/vList2"/>
    <dgm:cxn modelId="{A9B75E96-5A00-9948-89D4-7530E4541488}" type="presParOf" srcId="{98A87446-FB2C-B748-A261-6E47ED8C996E}" destId="{E7E4CD30-1BA3-934E-A1D5-6FCB8179A7A7}" srcOrd="0" destOrd="0" presId="urn:microsoft.com/office/officeart/2005/8/layout/vList2"/>
    <dgm:cxn modelId="{47CB673F-1BF0-D447-B411-7008FBFC3117}" type="presParOf" srcId="{98A87446-FB2C-B748-A261-6E47ED8C996E}" destId="{4413AF45-9CA1-D342-ACA1-AA059E10147A}" srcOrd="1" destOrd="0" presId="urn:microsoft.com/office/officeart/2005/8/layout/vList2"/>
    <dgm:cxn modelId="{5CF7C382-4A38-9940-A983-DA4FD20B7C70}" type="presParOf" srcId="{98A87446-FB2C-B748-A261-6E47ED8C996E}" destId="{A8F1A7CE-62AF-7744-86C0-B348A4768AB2}" srcOrd="2" destOrd="0" presId="urn:microsoft.com/office/officeart/2005/8/layout/vList2"/>
    <dgm:cxn modelId="{8CC7EEE1-8F55-1741-BBFE-D2E0890D9156}" type="presParOf" srcId="{98A87446-FB2C-B748-A261-6E47ED8C996E}" destId="{11E1EA81-FF50-CD44-BFCC-D37EA81DEFA4}" srcOrd="3" destOrd="0" presId="urn:microsoft.com/office/officeart/2005/8/layout/vList2"/>
    <dgm:cxn modelId="{E7C8E842-6019-1F4F-A34F-4DAB451B1268}" type="presParOf" srcId="{98A87446-FB2C-B748-A261-6E47ED8C996E}" destId="{46BCC139-8DF9-964C-8952-B944A17CF45A}" srcOrd="4" destOrd="0" presId="urn:microsoft.com/office/officeart/2005/8/layout/vList2"/>
    <dgm:cxn modelId="{C5352C38-DCFA-BF46-A3AA-EBC2C7F6ADAE}" type="presParOf" srcId="{98A87446-FB2C-B748-A261-6E47ED8C996E}" destId="{C329A429-6E3C-324B-9998-C29F249D9465}" srcOrd="5" destOrd="0" presId="urn:microsoft.com/office/officeart/2005/8/layout/vList2"/>
    <dgm:cxn modelId="{79C36C2A-9C85-034E-9282-DE5FF4EE368D}" type="presParOf" srcId="{98A87446-FB2C-B748-A261-6E47ED8C996E}" destId="{6FB15709-837E-9342-82DF-BA84CF514BF3}" srcOrd="6" destOrd="0" presId="urn:microsoft.com/office/officeart/2005/8/layout/vList2"/>
    <dgm:cxn modelId="{53CB80CF-8BF7-8948-8AEF-3E97DC3AD7B2}" type="presParOf" srcId="{98A87446-FB2C-B748-A261-6E47ED8C996E}" destId="{F1A42FCB-D6F5-CF46-8C01-8E3811793D79}" srcOrd="7" destOrd="0" presId="urn:microsoft.com/office/officeart/2005/8/layout/vList2"/>
    <dgm:cxn modelId="{5D77C41B-95CB-2641-A4FC-AA111E9DA2CD}" type="presParOf" srcId="{98A87446-FB2C-B748-A261-6E47ED8C996E}" destId="{7C899057-921E-DD41-B76E-0F8A803CACA7}" srcOrd="8" destOrd="0" presId="urn:microsoft.com/office/officeart/2005/8/layout/vList2"/>
    <dgm:cxn modelId="{C85C5AB3-0F78-024C-8D57-220C35BB4387}" type="presParOf" srcId="{98A87446-FB2C-B748-A261-6E47ED8C996E}" destId="{A77B938B-ED51-6743-995C-90AE86AE335E}" srcOrd="9" destOrd="0" presId="urn:microsoft.com/office/officeart/2005/8/layout/vList2"/>
    <dgm:cxn modelId="{DB584C83-C64C-2D4A-A89C-730B4A363F87}" type="presParOf" srcId="{98A87446-FB2C-B748-A261-6E47ED8C996E}" destId="{701F8976-5FA5-9740-93E8-1490DD88B7D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4CD30-1BA3-934E-A1D5-6FCB8179A7A7}">
      <dsp:nvSpPr>
        <dsp:cNvPr id="0" name=""/>
        <dsp:cNvSpPr/>
      </dsp:nvSpPr>
      <dsp:spPr>
        <a:xfrm>
          <a:off x="0" y="41879"/>
          <a:ext cx="6478587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Reinforcement</a:t>
          </a:r>
        </a:p>
      </dsp:txBody>
      <dsp:txXfrm>
        <a:off x="32784" y="74663"/>
        <a:ext cx="6413019" cy="606012"/>
      </dsp:txXfrm>
    </dsp:sp>
    <dsp:sp modelId="{A8F1A7CE-62AF-7744-86C0-B348A4768AB2}">
      <dsp:nvSpPr>
        <dsp:cNvPr id="0" name=""/>
        <dsp:cNvSpPr/>
      </dsp:nvSpPr>
      <dsp:spPr>
        <a:xfrm>
          <a:off x="0" y="794099"/>
          <a:ext cx="6478587" cy="67158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Cravings</a:t>
          </a:r>
        </a:p>
      </dsp:txBody>
      <dsp:txXfrm>
        <a:off x="32784" y="826883"/>
        <a:ext cx="6413019" cy="606012"/>
      </dsp:txXfrm>
    </dsp:sp>
    <dsp:sp modelId="{46BCC139-8DF9-964C-8952-B944A17CF45A}">
      <dsp:nvSpPr>
        <dsp:cNvPr id="0" name=""/>
        <dsp:cNvSpPr/>
      </dsp:nvSpPr>
      <dsp:spPr>
        <a:xfrm>
          <a:off x="0" y="1546319"/>
          <a:ext cx="6478587" cy="67158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Brain Changes</a:t>
          </a:r>
        </a:p>
      </dsp:txBody>
      <dsp:txXfrm>
        <a:off x="32784" y="1579103"/>
        <a:ext cx="6413019" cy="606012"/>
      </dsp:txXfrm>
    </dsp:sp>
    <dsp:sp modelId="{6FB15709-837E-9342-82DF-BA84CF514BF3}">
      <dsp:nvSpPr>
        <dsp:cNvPr id="0" name=""/>
        <dsp:cNvSpPr/>
      </dsp:nvSpPr>
      <dsp:spPr>
        <a:xfrm>
          <a:off x="0" y="2298539"/>
          <a:ext cx="6478587" cy="67158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Tolerance &amp; Withdrawal</a:t>
          </a:r>
        </a:p>
      </dsp:txBody>
      <dsp:txXfrm>
        <a:off x="32784" y="2331323"/>
        <a:ext cx="6413019" cy="606012"/>
      </dsp:txXfrm>
    </dsp:sp>
    <dsp:sp modelId="{7C899057-921E-DD41-B76E-0F8A803CACA7}">
      <dsp:nvSpPr>
        <dsp:cNvPr id="0" name=""/>
        <dsp:cNvSpPr/>
      </dsp:nvSpPr>
      <dsp:spPr>
        <a:xfrm>
          <a:off x="0" y="3050759"/>
          <a:ext cx="6478587" cy="67158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Motives, Expectancies, etc.</a:t>
          </a:r>
        </a:p>
      </dsp:txBody>
      <dsp:txXfrm>
        <a:off x="32784" y="3083543"/>
        <a:ext cx="6413019" cy="606012"/>
      </dsp:txXfrm>
    </dsp:sp>
    <dsp:sp modelId="{701F8976-5FA5-9740-93E8-1490DD88B7D0}">
      <dsp:nvSpPr>
        <dsp:cNvPr id="0" name=""/>
        <dsp:cNvSpPr/>
      </dsp:nvSpPr>
      <dsp:spPr>
        <a:xfrm>
          <a:off x="0" y="3802979"/>
          <a:ext cx="6478587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Peers, Family, &amp; Culture</a:t>
          </a:r>
        </a:p>
      </dsp:txBody>
      <dsp:txXfrm>
        <a:off x="32784" y="3835763"/>
        <a:ext cx="6413019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1CD9-C3A7-4509-BDEC-3396F97B68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6649C-DC50-42D4-9139-94169504B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22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3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38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75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22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63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978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8456C-C952-CF47-A77F-DCCAED5CE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50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4609-270E-4C47-AA39-7AB5D14CC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8AFAE-BAF6-2547-B483-D332F2FC9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FF4F5-AEB4-224C-9C60-3C07BCB0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019AE-033C-6A4C-A780-D5FCF219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95E06-D2D2-7442-8B97-5B484130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7F3B-74C3-F649-9E62-E74CCB21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E7A73-EBD8-6145-8651-EF68EF322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63C7B-9E2F-1C4F-8023-5A21682D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D55B4-B308-9947-A72B-3695576A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D60CD-91A8-0347-9300-B20DEC05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41BA4-FA63-9E48-8C22-B6396BEFF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A365D-6BC8-0B4B-9CC5-731607C37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F3DDD-B37F-154B-849A-30664CAA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88339-0B77-834C-8379-1153C8C6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DD343-97BF-2544-914C-4228244D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6D8E-0C40-AF4B-93A7-D3E3B7FA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9C40-D5F4-6445-88D0-9B7B1CFDB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6D304-1267-A846-8D2D-975D7A33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71D7A-4D59-4F41-904D-28073AB2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86095-E401-E447-AC08-87C558D2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E181-2C1D-8F4A-A007-65B76EB4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75422-E87F-9B43-B75D-DF171FD03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D73A-AB49-444D-B7E1-93DBD5C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79A9D-8FB6-8541-8E4B-728520EA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5F09B-1A55-F544-8835-B2D86F45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9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7621-D445-D442-BBBD-E2DE695E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E995-6D43-CB48-9B8F-0E7C8A218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CB3C2-C6AC-7A46-9462-187BF1127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73942-D7F1-3342-92B4-0DE851CE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C2CE7-7F77-2E41-8CC4-6A4BA3D2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DCA73-3D12-0345-959E-53E643AC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9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9C69-4022-DD4B-9AD7-7958A943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6459D-0113-5046-BF8C-14537BC91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63ACC-2912-9D46-BAC5-B2A3A7DE2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D99AE-9237-3346-8081-91CD0C154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1989E-EECE-A240-930A-2DFBA9AA9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580C14-1183-D04D-B6B5-20226E24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2519B-6FC6-4D4A-A6FB-E0CA5361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43F941-ADA4-4D49-B8D7-E3BBEB87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FD51-C4A1-3D45-A172-A244BD08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9054B-DE54-CF46-AAB7-6CD24C7E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06DB9-1D48-D640-BE9E-911AE3C1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3F4F5-A23A-214B-A5DB-AFD1377D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6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52FC0-7C6B-9343-B14A-71569672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D3783-97BD-F940-9078-2D90B0AC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7DF0D-C074-D349-8442-B41E8677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4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7EBA-8827-394D-8C15-E5A2C420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ACEC-CAAE-5843-8712-C2561860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63DB2-80D3-5849-BFEC-6F0933E95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556A7-83EF-4145-8CBD-2C7D3A57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7263F-167E-2A40-8F33-BB667757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78B96-441A-7C42-9380-D3E148DA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2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E8D9-C103-DC41-8357-E1F64886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36B54-C213-054E-B5E2-33180F5AC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6DFDE-7298-2147-9A61-77D3A46F9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2E373-BAFB-1E4F-B64C-2D78FD9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1CDF-70CA-F848-A53D-BA6BC9CD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5F2F7-B419-3D46-BF5B-998BFD83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0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E4E61-B9FF-E045-B611-629B36B3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0B7F3-1132-DA45-9CDE-CBF0642DB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39524-6834-8E49-BB9A-50AB9E38D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2DCBB-85B6-464D-8F85-053B71323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BC351-838E-1E44-B52F-FD1FBF1B0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3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rewminate.com/how-to-really-help-people-with-depress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121483302@N02/1591051700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exels.com/photo/thoughtful-young-asian-man-smoking-cigarette-on-balcony-197595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26782864@N00/49156521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eviantart.com/sciencepanda/art/pinocchio-62543126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lickr.com/photos/8463160@N08/17905927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EECB0BF-0E27-4BAB-A1C5-9946BE97B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8192" r="-1" b="7533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6349CB-8F38-5C40-809D-93B5C489C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Why does addiction persist over time?  Why is it so hard to overcome? </a:t>
            </a:r>
          </a:p>
        </p:txBody>
      </p:sp>
    </p:spTree>
    <p:extLst>
      <p:ext uri="{BB962C8B-B14F-4D97-AF65-F5344CB8AC3E}">
        <p14:creationId xmlns:p14="http://schemas.microsoft.com/office/powerpoint/2010/main" val="370326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7C8AC-99C5-2144-88C0-0D4571FD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en-US" sz="3600"/>
              <a:t>What we will cover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61A1E3-3CA8-B14E-93EA-00B2A12A2C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51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>
                                            <p:graphicEl>
                                              <a:dgm id="{46BCC139-8DF9-964C-8952-B944A17C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>
                                            <p:graphicEl>
                                              <a:dgm id="{46BCC139-8DF9-964C-8952-B944A17C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>
                                            <p:graphicEl>
                                              <a:dgm id="{46BCC139-8DF9-964C-8952-B944A17C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>
                                            <p:graphicEl>
                                              <a:dgm id="{46BCC139-8DF9-964C-8952-B944A17C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Full frame of colourful strips">
            <a:extLst>
              <a:ext uri="{FF2B5EF4-FFF2-40B4-BE49-F238E27FC236}">
                <a16:creationId xmlns:a16="http://schemas.microsoft.com/office/drawing/2014/main" id="{2B26F37D-0B00-C1C0-556E-26AA04279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D1308-CECC-1A47-AE7B-0F41F2025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Motives &amp; Expectancies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14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A26425B3-F3B7-394D-A821-7927F36C48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51" r="2512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7CA2-F4F6-124D-8479-FA61673B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Drinking Motives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F181-06F1-2F40-BE4B-8632569FF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Drinking motives refer to the reasons people drink.</a:t>
            </a:r>
          </a:p>
          <a:p>
            <a:r>
              <a:rPr lang="en-US" sz="2000"/>
              <a:t>Drinking motives are strong predictors of continued use over time.</a:t>
            </a:r>
          </a:p>
          <a:p>
            <a:r>
              <a:rPr lang="en-US" sz="2000"/>
              <a:t>Problem drinkers</a:t>
            </a:r>
          </a:p>
          <a:p>
            <a:pPr lvl="1"/>
            <a:r>
              <a:rPr lang="en-US" sz="2000"/>
              <a:t>Have a long list, not just fun and social</a:t>
            </a:r>
          </a:p>
          <a:p>
            <a:pPr lvl="1"/>
            <a:r>
              <a:rPr lang="en-US" sz="2000"/>
              <a:t>Often drink to cope</a:t>
            </a:r>
          </a:p>
          <a:p>
            <a:pPr lvl="1"/>
            <a:r>
              <a:rPr lang="en-US" sz="2000"/>
              <a:t>Drink to get drunk</a:t>
            </a:r>
          </a:p>
        </p:txBody>
      </p:sp>
    </p:spTree>
    <p:extLst>
      <p:ext uri="{BB962C8B-B14F-4D97-AF65-F5344CB8AC3E}">
        <p14:creationId xmlns:p14="http://schemas.microsoft.com/office/powerpoint/2010/main" val="40010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2C4C2-1588-354C-AFBC-887B84F7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Outcome Expectancies</a:t>
            </a:r>
          </a:p>
        </p:txBody>
      </p:sp>
      <p:pic>
        <p:nvPicPr>
          <p:cNvPr id="6" name="Content Placeholder 5" descr="A group of people holding their hands up&#10;&#10;Description automatically generated with low confidence">
            <a:extLst>
              <a:ext uri="{FF2B5EF4-FFF2-40B4-BE49-F238E27FC236}">
                <a16:creationId xmlns:a16="http://schemas.microsoft.com/office/drawing/2014/main" id="{2FC78699-F1C2-6B40-82D7-AA8E4D4235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181" r="1828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D7E24-DE09-724C-AB07-DC6904FDD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Outcome expectancies are the anticipated effects of drinking.</a:t>
            </a:r>
          </a:p>
          <a:p>
            <a:r>
              <a:rPr lang="en-US" sz="2000"/>
              <a:t>Anticipated effects likely formed by previous experiences and will continue in the future due to thinking they will happen again.</a:t>
            </a:r>
          </a:p>
          <a:p>
            <a:r>
              <a:rPr lang="en-US" sz="2000"/>
              <a:t>https://www.youtube.com/watch?v=sgnOeYmoT9U</a:t>
            </a:r>
          </a:p>
          <a:p>
            <a:r>
              <a:rPr lang="en-US" sz="2000"/>
              <a:t>The more you think about the positive outcomes, more likely to continue to use</a:t>
            </a:r>
          </a:p>
        </p:txBody>
      </p:sp>
    </p:spTree>
    <p:extLst>
      <p:ext uri="{BB962C8B-B14F-4D97-AF65-F5344CB8AC3E}">
        <p14:creationId xmlns:p14="http://schemas.microsoft.com/office/powerpoint/2010/main" val="216935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B3FF5-61F6-0540-87D0-019474E2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Automaticity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sitting on a ledge&#10;&#10;Description automatically generated with low confidence">
            <a:extLst>
              <a:ext uri="{FF2B5EF4-FFF2-40B4-BE49-F238E27FC236}">
                <a16:creationId xmlns:a16="http://schemas.microsoft.com/office/drawing/2014/main" id="{32FD3138-5434-7940-9A3C-3D9DAD937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3182" y="2096037"/>
            <a:ext cx="4777381" cy="24961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66802-592C-4D4D-BBA1-3CC991CC5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Over time, habitual behaviors become automatic, and we do them without thinking.</a:t>
            </a:r>
          </a:p>
          <a:p>
            <a:endParaRPr lang="en-US" sz="2200"/>
          </a:p>
          <a:p>
            <a:r>
              <a:rPr lang="en-US" sz="2200"/>
              <a:t>WHY DID THE CHICKEN CROSS THE ROAD?</a:t>
            </a:r>
          </a:p>
          <a:p>
            <a:endParaRPr lang="en-US" sz="2200"/>
          </a:p>
          <a:p>
            <a:r>
              <a:rPr lang="en-US" sz="2200"/>
              <a:t>Substance use behaviors become automatized</a:t>
            </a:r>
          </a:p>
          <a:p>
            <a:r>
              <a:rPr lang="en-US" sz="2200"/>
              <a:t>Extremely hard to unlearn</a:t>
            </a:r>
          </a:p>
          <a:p>
            <a:r>
              <a:rPr lang="en-US" sz="2200"/>
              <a:t>https://www.youtube.com/watch?v=MFzDaBzBlL0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01504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08404-A9D6-6E46-B521-5E6D034C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BE9AB-4A05-584F-BE70-62CB44EE1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Over time, the brain learns that drugs are highly rewarding, and thus, must be important for survival.</a:t>
            </a:r>
          </a:p>
          <a:p>
            <a:r>
              <a:rPr lang="en-US" sz="2000"/>
              <a:t>The brain learns to pay attention to cues in the environment that will lead to the drug and create a desire/urge to motivate the person to get it.</a:t>
            </a:r>
          </a:p>
          <a:p>
            <a:r>
              <a:rPr lang="en-US" sz="2000"/>
              <a:t>The incentive value of the drug INCREASES over time even thought the reward of the drug DECREASES.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C6532F-ED1D-E540-ADEA-20D2E9B024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3740"/>
          <a:stretch/>
        </p:blipFill>
        <p:spPr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838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43B95-FEC4-1C4F-A2A2-8005EBCE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Distorted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3126-2F44-B54A-8505-C70BC1FAF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0">
              <a:spcBef>
                <a:spcPts val="0"/>
              </a:spcBef>
              <a:buSzPts val="2400"/>
            </a:pPr>
            <a:r>
              <a:rPr lang="en-US" sz="2000"/>
              <a:t>Intense desire for something stemming deep in the brain will lead the brain to unconsciously figure out a way to meet that desire.  </a:t>
            </a:r>
          </a:p>
          <a:p>
            <a:pPr lvl="1"/>
            <a:r>
              <a:rPr lang="en-US" sz="2000"/>
              <a:t>Justification, minimization, denial, lying, manipulation, etc.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E7B6A8-0D44-8544-8A2B-36828F1054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75967" y="1101952"/>
            <a:ext cx="4170530" cy="4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3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998A5-0C6F-5B41-A7E5-FF4E10BB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Distorted Thoughts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BD242F-00E7-794A-B824-BF8A4A8EC5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35244" y="713127"/>
            <a:ext cx="3707165" cy="543174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D071-2209-D447-912C-9B2479A3D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2120" y="1782981"/>
            <a:ext cx="5136412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Even after someone quits: </a:t>
            </a:r>
          </a:p>
          <a:p>
            <a:r>
              <a:rPr lang="en-US" sz="2000"/>
              <a:t>Euphoric recall: only remembering the positive events from the past</a:t>
            </a:r>
          </a:p>
          <a:p>
            <a:r>
              <a:rPr lang="en-US" sz="2000"/>
              <a:t>Drug dreams: when you suppress in the day, you dream about it at night.</a:t>
            </a:r>
          </a:p>
          <a:p>
            <a:r>
              <a:rPr lang="en-US" sz="2000"/>
              <a:t>Apparently irrelevant decisions: making decisions that bring you closer to the drug.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3086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355</Words>
  <Application>Microsoft Macintosh PowerPoint</Application>
  <PresentationFormat>Widescreen</PresentationFormat>
  <Paragraphs>49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Why does addiction persist over time?  Why is it so hard to overcome? </vt:lpstr>
      <vt:lpstr>What we will cover</vt:lpstr>
      <vt:lpstr>Motives &amp; Expectancies</vt:lpstr>
      <vt:lpstr>Drinking Motives</vt:lpstr>
      <vt:lpstr>Outcome Expectancies</vt:lpstr>
      <vt:lpstr>Automaticity</vt:lpstr>
      <vt:lpstr>Attention</vt:lpstr>
      <vt:lpstr>Distorted Thoughts</vt:lpstr>
      <vt:lpstr>Distorted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addiction persist over time?  Why is it so hard to overcome? </dc:title>
  <dc:creator>Candice Reel</dc:creator>
  <cp:lastModifiedBy>Dominic Salvucci</cp:lastModifiedBy>
  <cp:revision>2</cp:revision>
  <dcterms:created xsi:type="dcterms:W3CDTF">2022-03-21T16:26:11Z</dcterms:created>
  <dcterms:modified xsi:type="dcterms:W3CDTF">2022-03-22T14:31:14Z</dcterms:modified>
</cp:coreProperties>
</file>