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09"/>
    <p:restoredTop sz="25702"/>
  </p:normalViewPr>
  <p:slideViewPr>
    <p:cSldViewPr snapToGrid="0" snapToObjects="1">
      <p:cViewPr varScale="1">
        <p:scale>
          <a:sx n="26" d="100"/>
          <a:sy n="26" d="100"/>
        </p:scale>
        <p:origin x="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84CA09-B232-4B11-B447-26C4D2AD3A14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A11C31-16CB-4195-B914-34F2F3333BE1}">
      <dgm:prSet/>
      <dgm:spPr/>
      <dgm:t>
        <a:bodyPr/>
        <a:lstStyle/>
        <a:p>
          <a:r>
            <a:rPr lang="en-US"/>
            <a:t>Early Exposure</a:t>
          </a:r>
        </a:p>
      </dgm:t>
    </dgm:pt>
    <dgm:pt modelId="{71754295-3F25-461C-A523-C1E42263EDDF}" type="parTrans" cxnId="{253129D6-B7E4-4E18-8D34-310DC4943963}">
      <dgm:prSet/>
      <dgm:spPr/>
      <dgm:t>
        <a:bodyPr/>
        <a:lstStyle/>
        <a:p>
          <a:endParaRPr lang="en-US"/>
        </a:p>
      </dgm:t>
    </dgm:pt>
    <dgm:pt modelId="{35890F0C-2BB1-4138-8323-347D696C7BFB}" type="sibTrans" cxnId="{253129D6-B7E4-4E18-8D34-310DC4943963}">
      <dgm:prSet/>
      <dgm:spPr/>
      <dgm:t>
        <a:bodyPr/>
        <a:lstStyle/>
        <a:p>
          <a:endParaRPr lang="en-US"/>
        </a:p>
      </dgm:t>
    </dgm:pt>
    <dgm:pt modelId="{CC314412-B3DE-454A-B2F7-B7EE1537E0BB}">
      <dgm:prSet/>
      <dgm:spPr/>
      <dgm:t>
        <a:bodyPr/>
        <a:lstStyle/>
        <a:p>
          <a:r>
            <a:rPr lang="en-US"/>
            <a:t>Parental Modeling</a:t>
          </a:r>
        </a:p>
      </dgm:t>
    </dgm:pt>
    <dgm:pt modelId="{8AC7A54C-3104-44E8-A5B9-5FCBDDF4DB79}" type="parTrans" cxnId="{E37E6329-CA4C-4CDF-A398-199D36BB5DCF}">
      <dgm:prSet/>
      <dgm:spPr/>
      <dgm:t>
        <a:bodyPr/>
        <a:lstStyle/>
        <a:p>
          <a:endParaRPr lang="en-US"/>
        </a:p>
      </dgm:t>
    </dgm:pt>
    <dgm:pt modelId="{72C9576A-175B-4131-A7A9-A430E69DC160}" type="sibTrans" cxnId="{E37E6329-CA4C-4CDF-A398-199D36BB5DCF}">
      <dgm:prSet/>
      <dgm:spPr/>
      <dgm:t>
        <a:bodyPr/>
        <a:lstStyle/>
        <a:p>
          <a:endParaRPr lang="en-US"/>
        </a:p>
      </dgm:t>
    </dgm:pt>
    <dgm:pt modelId="{1E368BFB-993D-4754-A48D-E69704A72B47}">
      <dgm:prSet/>
      <dgm:spPr/>
      <dgm:t>
        <a:bodyPr/>
        <a:lstStyle/>
        <a:p>
          <a:r>
            <a:rPr lang="en-US"/>
            <a:t>Parental Favorable use</a:t>
          </a:r>
        </a:p>
      </dgm:t>
    </dgm:pt>
    <dgm:pt modelId="{D6C071E7-3DE3-46D2-B512-395CE9C65AB7}" type="parTrans" cxnId="{6B6C63DC-F537-4E39-9744-9F647AC74739}">
      <dgm:prSet/>
      <dgm:spPr/>
      <dgm:t>
        <a:bodyPr/>
        <a:lstStyle/>
        <a:p>
          <a:endParaRPr lang="en-US"/>
        </a:p>
      </dgm:t>
    </dgm:pt>
    <dgm:pt modelId="{5ED77677-995C-40F1-89E0-00CBD9A1E561}" type="sibTrans" cxnId="{6B6C63DC-F537-4E39-9744-9F647AC74739}">
      <dgm:prSet/>
      <dgm:spPr/>
      <dgm:t>
        <a:bodyPr/>
        <a:lstStyle/>
        <a:p>
          <a:endParaRPr lang="en-US"/>
        </a:p>
      </dgm:t>
    </dgm:pt>
    <dgm:pt modelId="{3DE23252-0379-4326-B49E-37FED717D568}">
      <dgm:prSet/>
      <dgm:spPr/>
      <dgm:t>
        <a:bodyPr/>
        <a:lstStyle/>
        <a:p>
          <a:r>
            <a:rPr lang="en-US"/>
            <a:t>Parental Monitoring</a:t>
          </a:r>
        </a:p>
      </dgm:t>
    </dgm:pt>
    <dgm:pt modelId="{422F6184-F94C-47A5-A75A-834706B4974B}" type="parTrans" cxnId="{1FF45FC8-40B9-4429-8922-F47BBBDB765B}">
      <dgm:prSet/>
      <dgm:spPr/>
      <dgm:t>
        <a:bodyPr/>
        <a:lstStyle/>
        <a:p>
          <a:endParaRPr lang="en-US"/>
        </a:p>
      </dgm:t>
    </dgm:pt>
    <dgm:pt modelId="{8043A7F5-8C96-4C7F-ADA7-FCE008B74D19}" type="sibTrans" cxnId="{1FF45FC8-40B9-4429-8922-F47BBBDB765B}">
      <dgm:prSet/>
      <dgm:spPr/>
      <dgm:t>
        <a:bodyPr/>
        <a:lstStyle/>
        <a:p>
          <a:endParaRPr lang="en-US"/>
        </a:p>
      </dgm:t>
    </dgm:pt>
    <dgm:pt modelId="{6CE44EF4-FCC5-4B45-9530-B9A21A6B9754}">
      <dgm:prSet/>
      <dgm:spPr/>
      <dgm:t>
        <a:bodyPr/>
        <a:lstStyle/>
        <a:p>
          <a:r>
            <a:rPr lang="en-US"/>
            <a:t>Permissive</a:t>
          </a:r>
        </a:p>
      </dgm:t>
    </dgm:pt>
    <dgm:pt modelId="{F4F87CFE-2AD4-4C62-A641-A6B836C949C4}" type="parTrans" cxnId="{A8308FFE-2E4D-4405-B793-EB012CBB95B2}">
      <dgm:prSet/>
      <dgm:spPr/>
      <dgm:t>
        <a:bodyPr/>
        <a:lstStyle/>
        <a:p>
          <a:endParaRPr lang="en-US"/>
        </a:p>
      </dgm:t>
    </dgm:pt>
    <dgm:pt modelId="{662D4DA2-72A9-4F46-A7EB-DB5C4DB7FB3D}" type="sibTrans" cxnId="{A8308FFE-2E4D-4405-B793-EB012CBB95B2}">
      <dgm:prSet/>
      <dgm:spPr/>
      <dgm:t>
        <a:bodyPr/>
        <a:lstStyle/>
        <a:p>
          <a:endParaRPr lang="en-US"/>
        </a:p>
      </dgm:t>
    </dgm:pt>
    <dgm:pt modelId="{97CD9AAF-96BA-44C0-81FB-DFFA0BE13B46}">
      <dgm:prSet/>
      <dgm:spPr/>
      <dgm:t>
        <a:bodyPr/>
        <a:lstStyle/>
        <a:p>
          <a:r>
            <a:rPr lang="en-US"/>
            <a:t>Uninvolved</a:t>
          </a:r>
        </a:p>
      </dgm:t>
    </dgm:pt>
    <dgm:pt modelId="{EC17F62D-0AFE-488F-A7BF-E39BB20EC055}" type="parTrans" cxnId="{9C7A0856-25C8-4D81-963F-17DF65B0B92C}">
      <dgm:prSet/>
      <dgm:spPr/>
      <dgm:t>
        <a:bodyPr/>
        <a:lstStyle/>
        <a:p>
          <a:endParaRPr lang="en-US"/>
        </a:p>
      </dgm:t>
    </dgm:pt>
    <dgm:pt modelId="{0786E1A6-A074-49A8-9AFA-F94C16677408}" type="sibTrans" cxnId="{9C7A0856-25C8-4D81-963F-17DF65B0B92C}">
      <dgm:prSet/>
      <dgm:spPr/>
      <dgm:t>
        <a:bodyPr/>
        <a:lstStyle/>
        <a:p>
          <a:endParaRPr lang="en-US"/>
        </a:p>
      </dgm:t>
    </dgm:pt>
    <dgm:pt modelId="{FFAC9F0B-8653-438A-A2E6-ACA6CF5E8C14}">
      <dgm:prSet/>
      <dgm:spPr/>
      <dgm:t>
        <a:bodyPr/>
        <a:lstStyle/>
        <a:p>
          <a:r>
            <a:rPr lang="en-US"/>
            <a:t>ACEs in the home</a:t>
          </a:r>
        </a:p>
      </dgm:t>
    </dgm:pt>
    <dgm:pt modelId="{8B913A4A-C423-4BC2-87A3-D5B300B20D7E}" type="parTrans" cxnId="{372D67DA-AC88-4899-B7AE-C360BC0B2203}">
      <dgm:prSet/>
      <dgm:spPr/>
      <dgm:t>
        <a:bodyPr/>
        <a:lstStyle/>
        <a:p>
          <a:endParaRPr lang="en-US"/>
        </a:p>
      </dgm:t>
    </dgm:pt>
    <dgm:pt modelId="{53997978-A794-4B30-9658-466BFFE53CAC}" type="sibTrans" cxnId="{372D67DA-AC88-4899-B7AE-C360BC0B2203}">
      <dgm:prSet/>
      <dgm:spPr/>
      <dgm:t>
        <a:bodyPr/>
        <a:lstStyle/>
        <a:p>
          <a:endParaRPr lang="en-US"/>
        </a:p>
      </dgm:t>
    </dgm:pt>
    <dgm:pt modelId="{71A087B7-0247-D149-86BB-B1D679749117}" type="pres">
      <dgm:prSet presAssocID="{5084CA09-B232-4B11-B447-26C4D2AD3A14}" presName="vert0" presStyleCnt="0">
        <dgm:presLayoutVars>
          <dgm:dir/>
          <dgm:animOne val="branch"/>
          <dgm:animLvl val="lvl"/>
        </dgm:presLayoutVars>
      </dgm:prSet>
      <dgm:spPr/>
    </dgm:pt>
    <dgm:pt modelId="{96B4E32D-1613-DD48-BB7D-73B0E5CEF21A}" type="pres">
      <dgm:prSet presAssocID="{C2A11C31-16CB-4195-B914-34F2F3333BE1}" presName="thickLine" presStyleLbl="alignNode1" presStyleIdx="0" presStyleCnt="7"/>
      <dgm:spPr/>
    </dgm:pt>
    <dgm:pt modelId="{8A13FF76-2299-1E41-8C42-AA5128C696FA}" type="pres">
      <dgm:prSet presAssocID="{C2A11C31-16CB-4195-B914-34F2F3333BE1}" presName="horz1" presStyleCnt="0"/>
      <dgm:spPr/>
    </dgm:pt>
    <dgm:pt modelId="{3CDF76A4-5B7B-D848-8F31-DB451B6EAE69}" type="pres">
      <dgm:prSet presAssocID="{C2A11C31-16CB-4195-B914-34F2F3333BE1}" presName="tx1" presStyleLbl="revTx" presStyleIdx="0" presStyleCnt="7"/>
      <dgm:spPr/>
    </dgm:pt>
    <dgm:pt modelId="{D5EC1FD7-0435-7A42-8EDF-2012B4FDF651}" type="pres">
      <dgm:prSet presAssocID="{C2A11C31-16CB-4195-B914-34F2F3333BE1}" presName="vert1" presStyleCnt="0"/>
      <dgm:spPr/>
    </dgm:pt>
    <dgm:pt modelId="{6D575257-9DAF-9A4C-888B-48E7218467E1}" type="pres">
      <dgm:prSet presAssocID="{CC314412-B3DE-454A-B2F7-B7EE1537E0BB}" presName="thickLine" presStyleLbl="alignNode1" presStyleIdx="1" presStyleCnt="7"/>
      <dgm:spPr/>
    </dgm:pt>
    <dgm:pt modelId="{E886F0D4-C1C8-A74B-A054-5CBB22E84CBE}" type="pres">
      <dgm:prSet presAssocID="{CC314412-B3DE-454A-B2F7-B7EE1537E0BB}" presName="horz1" presStyleCnt="0"/>
      <dgm:spPr/>
    </dgm:pt>
    <dgm:pt modelId="{1C40BBAE-F9CE-3C49-89F1-718FFAA708BD}" type="pres">
      <dgm:prSet presAssocID="{CC314412-B3DE-454A-B2F7-B7EE1537E0BB}" presName="tx1" presStyleLbl="revTx" presStyleIdx="1" presStyleCnt="7"/>
      <dgm:spPr/>
    </dgm:pt>
    <dgm:pt modelId="{E649BDA2-3519-D047-B2F7-EB8D6A90A709}" type="pres">
      <dgm:prSet presAssocID="{CC314412-B3DE-454A-B2F7-B7EE1537E0BB}" presName="vert1" presStyleCnt="0"/>
      <dgm:spPr/>
    </dgm:pt>
    <dgm:pt modelId="{71F916E3-2F36-AA4B-82AD-F9DFC15EB7CF}" type="pres">
      <dgm:prSet presAssocID="{1E368BFB-993D-4754-A48D-E69704A72B47}" presName="thickLine" presStyleLbl="alignNode1" presStyleIdx="2" presStyleCnt="7"/>
      <dgm:spPr/>
    </dgm:pt>
    <dgm:pt modelId="{D4E5D334-3DAF-C943-B6C7-148745E318CD}" type="pres">
      <dgm:prSet presAssocID="{1E368BFB-993D-4754-A48D-E69704A72B47}" presName="horz1" presStyleCnt="0"/>
      <dgm:spPr/>
    </dgm:pt>
    <dgm:pt modelId="{FC16A66D-E83D-EA41-8C2E-1CDE7F1F3BB4}" type="pres">
      <dgm:prSet presAssocID="{1E368BFB-993D-4754-A48D-E69704A72B47}" presName="tx1" presStyleLbl="revTx" presStyleIdx="2" presStyleCnt="7"/>
      <dgm:spPr/>
    </dgm:pt>
    <dgm:pt modelId="{597240BF-463B-6E4D-A441-C41F0D31305C}" type="pres">
      <dgm:prSet presAssocID="{1E368BFB-993D-4754-A48D-E69704A72B47}" presName="vert1" presStyleCnt="0"/>
      <dgm:spPr/>
    </dgm:pt>
    <dgm:pt modelId="{9001207D-D53E-8748-B43D-7A03425D6348}" type="pres">
      <dgm:prSet presAssocID="{3DE23252-0379-4326-B49E-37FED717D568}" presName="thickLine" presStyleLbl="alignNode1" presStyleIdx="3" presStyleCnt="7"/>
      <dgm:spPr/>
    </dgm:pt>
    <dgm:pt modelId="{D62F9C2F-D017-674C-9E2F-C8C85A11EB8C}" type="pres">
      <dgm:prSet presAssocID="{3DE23252-0379-4326-B49E-37FED717D568}" presName="horz1" presStyleCnt="0"/>
      <dgm:spPr/>
    </dgm:pt>
    <dgm:pt modelId="{01E7BE16-2B1B-5245-8536-4C91B0273438}" type="pres">
      <dgm:prSet presAssocID="{3DE23252-0379-4326-B49E-37FED717D568}" presName="tx1" presStyleLbl="revTx" presStyleIdx="3" presStyleCnt="7"/>
      <dgm:spPr/>
    </dgm:pt>
    <dgm:pt modelId="{12D8A845-5B48-8E44-AEF4-31AB004FCE09}" type="pres">
      <dgm:prSet presAssocID="{3DE23252-0379-4326-B49E-37FED717D568}" presName="vert1" presStyleCnt="0"/>
      <dgm:spPr/>
    </dgm:pt>
    <dgm:pt modelId="{B8DF2F4A-42DB-A24B-A84B-F8AC629627EA}" type="pres">
      <dgm:prSet presAssocID="{6CE44EF4-FCC5-4B45-9530-B9A21A6B9754}" presName="thickLine" presStyleLbl="alignNode1" presStyleIdx="4" presStyleCnt="7"/>
      <dgm:spPr/>
    </dgm:pt>
    <dgm:pt modelId="{048220DA-0E13-A84F-A238-9EF5CE02E4FE}" type="pres">
      <dgm:prSet presAssocID="{6CE44EF4-FCC5-4B45-9530-B9A21A6B9754}" presName="horz1" presStyleCnt="0"/>
      <dgm:spPr/>
    </dgm:pt>
    <dgm:pt modelId="{1C04CC31-FCA8-8443-8DD3-2A999F82F9AC}" type="pres">
      <dgm:prSet presAssocID="{6CE44EF4-FCC5-4B45-9530-B9A21A6B9754}" presName="tx1" presStyleLbl="revTx" presStyleIdx="4" presStyleCnt="7"/>
      <dgm:spPr/>
    </dgm:pt>
    <dgm:pt modelId="{A7C9578B-E8D0-B441-9488-1383C3264434}" type="pres">
      <dgm:prSet presAssocID="{6CE44EF4-FCC5-4B45-9530-B9A21A6B9754}" presName="vert1" presStyleCnt="0"/>
      <dgm:spPr/>
    </dgm:pt>
    <dgm:pt modelId="{6B148B3F-711B-564E-ABAE-1A8C73D63BA2}" type="pres">
      <dgm:prSet presAssocID="{97CD9AAF-96BA-44C0-81FB-DFFA0BE13B46}" presName="thickLine" presStyleLbl="alignNode1" presStyleIdx="5" presStyleCnt="7"/>
      <dgm:spPr/>
    </dgm:pt>
    <dgm:pt modelId="{5B1229CA-8F97-7B4F-A04C-F42636621312}" type="pres">
      <dgm:prSet presAssocID="{97CD9AAF-96BA-44C0-81FB-DFFA0BE13B46}" presName="horz1" presStyleCnt="0"/>
      <dgm:spPr/>
    </dgm:pt>
    <dgm:pt modelId="{7294D462-2E03-E04C-B4B6-CDCD5B7AE757}" type="pres">
      <dgm:prSet presAssocID="{97CD9AAF-96BA-44C0-81FB-DFFA0BE13B46}" presName="tx1" presStyleLbl="revTx" presStyleIdx="5" presStyleCnt="7"/>
      <dgm:spPr/>
    </dgm:pt>
    <dgm:pt modelId="{C757888C-463F-6C4F-9E08-570FC96DD020}" type="pres">
      <dgm:prSet presAssocID="{97CD9AAF-96BA-44C0-81FB-DFFA0BE13B46}" presName="vert1" presStyleCnt="0"/>
      <dgm:spPr/>
    </dgm:pt>
    <dgm:pt modelId="{D7C86A51-A8F3-4D42-948E-0378B150D223}" type="pres">
      <dgm:prSet presAssocID="{FFAC9F0B-8653-438A-A2E6-ACA6CF5E8C14}" presName="thickLine" presStyleLbl="alignNode1" presStyleIdx="6" presStyleCnt="7"/>
      <dgm:spPr/>
    </dgm:pt>
    <dgm:pt modelId="{E7228F05-D7E7-AC43-BF3B-B3A543F37041}" type="pres">
      <dgm:prSet presAssocID="{FFAC9F0B-8653-438A-A2E6-ACA6CF5E8C14}" presName="horz1" presStyleCnt="0"/>
      <dgm:spPr/>
    </dgm:pt>
    <dgm:pt modelId="{9BE3A345-62DB-FC4A-B0AB-40232A924744}" type="pres">
      <dgm:prSet presAssocID="{FFAC9F0B-8653-438A-A2E6-ACA6CF5E8C14}" presName="tx1" presStyleLbl="revTx" presStyleIdx="6" presStyleCnt="7"/>
      <dgm:spPr/>
    </dgm:pt>
    <dgm:pt modelId="{22988378-8813-2148-BDD9-2ECF00317865}" type="pres">
      <dgm:prSet presAssocID="{FFAC9F0B-8653-438A-A2E6-ACA6CF5E8C14}" presName="vert1" presStyleCnt="0"/>
      <dgm:spPr/>
    </dgm:pt>
  </dgm:ptLst>
  <dgm:cxnLst>
    <dgm:cxn modelId="{1DACF81C-55AD-D642-9F57-02924E552E20}" type="presOf" srcId="{C2A11C31-16CB-4195-B914-34F2F3333BE1}" destId="{3CDF76A4-5B7B-D848-8F31-DB451B6EAE69}" srcOrd="0" destOrd="0" presId="urn:microsoft.com/office/officeart/2008/layout/LinedList"/>
    <dgm:cxn modelId="{37B4661E-FC83-ED49-AB11-EBF3D4517FFE}" type="presOf" srcId="{6CE44EF4-FCC5-4B45-9530-B9A21A6B9754}" destId="{1C04CC31-FCA8-8443-8DD3-2A999F82F9AC}" srcOrd="0" destOrd="0" presId="urn:microsoft.com/office/officeart/2008/layout/LinedList"/>
    <dgm:cxn modelId="{E37E6329-CA4C-4CDF-A398-199D36BB5DCF}" srcId="{5084CA09-B232-4B11-B447-26C4D2AD3A14}" destId="{CC314412-B3DE-454A-B2F7-B7EE1537E0BB}" srcOrd="1" destOrd="0" parTransId="{8AC7A54C-3104-44E8-A5B9-5FCBDDF4DB79}" sibTransId="{72C9576A-175B-4131-A7A9-A430E69DC160}"/>
    <dgm:cxn modelId="{93DB9D39-05AB-D740-948D-5F93BA87D853}" type="presOf" srcId="{3DE23252-0379-4326-B49E-37FED717D568}" destId="{01E7BE16-2B1B-5245-8536-4C91B0273438}" srcOrd="0" destOrd="0" presId="urn:microsoft.com/office/officeart/2008/layout/LinedList"/>
    <dgm:cxn modelId="{9C7A0856-25C8-4D81-963F-17DF65B0B92C}" srcId="{5084CA09-B232-4B11-B447-26C4D2AD3A14}" destId="{97CD9AAF-96BA-44C0-81FB-DFFA0BE13B46}" srcOrd="5" destOrd="0" parTransId="{EC17F62D-0AFE-488F-A7BF-E39BB20EC055}" sibTransId="{0786E1A6-A074-49A8-9AFA-F94C16677408}"/>
    <dgm:cxn modelId="{57516164-2270-0042-AB0C-53DAC29AFB4C}" type="presOf" srcId="{5084CA09-B232-4B11-B447-26C4D2AD3A14}" destId="{71A087B7-0247-D149-86BB-B1D679749117}" srcOrd="0" destOrd="0" presId="urn:microsoft.com/office/officeart/2008/layout/LinedList"/>
    <dgm:cxn modelId="{A1EEE56E-CDC2-CB4A-9571-A756AB5B497F}" type="presOf" srcId="{CC314412-B3DE-454A-B2F7-B7EE1537E0BB}" destId="{1C40BBAE-F9CE-3C49-89F1-718FFAA708BD}" srcOrd="0" destOrd="0" presId="urn:microsoft.com/office/officeart/2008/layout/LinedList"/>
    <dgm:cxn modelId="{6C041D98-5A00-384A-86EA-119A9D2EAE01}" type="presOf" srcId="{97CD9AAF-96BA-44C0-81FB-DFFA0BE13B46}" destId="{7294D462-2E03-E04C-B4B6-CDCD5B7AE757}" srcOrd="0" destOrd="0" presId="urn:microsoft.com/office/officeart/2008/layout/LinedList"/>
    <dgm:cxn modelId="{815EBD9B-EBDE-CB4E-8AF0-E206519EA732}" type="presOf" srcId="{FFAC9F0B-8653-438A-A2E6-ACA6CF5E8C14}" destId="{9BE3A345-62DB-FC4A-B0AB-40232A924744}" srcOrd="0" destOrd="0" presId="urn:microsoft.com/office/officeart/2008/layout/LinedList"/>
    <dgm:cxn modelId="{1FF45FC8-40B9-4429-8922-F47BBBDB765B}" srcId="{5084CA09-B232-4B11-B447-26C4D2AD3A14}" destId="{3DE23252-0379-4326-B49E-37FED717D568}" srcOrd="3" destOrd="0" parTransId="{422F6184-F94C-47A5-A75A-834706B4974B}" sibTransId="{8043A7F5-8C96-4C7F-ADA7-FCE008B74D19}"/>
    <dgm:cxn modelId="{253129D6-B7E4-4E18-8D34-310DC4943963}" srcId="{5084CA09-B232-4B11-B447-26C4D2AD3A14}" destId="{C2A11C31-16CB-4195-B914-34F2F3333BE1}" srcOrd="0" destOrd="0" parTransId="{71754295-3F25-461C-A523-C1E42263EDDF}" sibTransId="{35890F0C-2BB1-4138-8323-347D696C7BFB}"/>
    <dgm:cxn modelId="{372D67DA-AC88-4899-B7AE-C360BC0B2203}" srcId="{5084CA09-B232-4B11-B447-26C4D2AD3A14}" destId="{FFAC9F0B-8653-438A-A2E6-ACA6CF5E8C14}" srcOrd="6" destOrd="0" parTransId="{8B913A4A-C423-4BC2-87A3-D5B300B20D7E}" sibTransId="{53997978-A794-4B30-9658-466BFFE53CAC}"/>
    <dgm:cxn modelId="{6B6C63DC-F537-4E39-9744-9F647AC74739}" srcId="{5084CA09-B232-4B11-B447-26C4D2AD3A14}" destId="{1E368BFB-993D-4754-A48D-E69704A72B47}" srcOrd="2" destOrd="0" parTransId="{D6C071E7-3DE3-46D2-B512-395CE9C65AB7}" sibTransId="{5ED77677-995C-40F1-89E0-00CBD9A1E561}"/>
    <dgm:cxn modelId="{9C019DF6-2DF2-294C-9BDE-1CA42E3016E0}" type="presOf" srcId="{1E368BFB-993D-4754-A48D-E69704A72B47}" destId="{FC16A66D-E83D-EA41-8C2E-1CDE7F1F3BB4}" srcOrd="0" destOrd="0" presId="urn:microsoft.com/office/officeart/2008/layout/LinedList"/>
    <dgm:cxn modelId="{A8308FFE-2E4D-4405-B793-EB012CBB95B2}" srcId="{5084CA09-B232-4B11-B447-26C4D2AD3A14}" destId="{6CE44EF4-FCC5-4B45-9530-B9A21A6B9754}" srcOrd="4" destOrd="0" parTransId="{F4F87CFE-2AD4-4C62-A641-A6B836C949C4}" sibTransId="{662D4DA2-72A9-4F46-A7EB-DB5C4DB7FB3D}"/>
    <dgm:cxn modelId="{E9CB0447-9FFF-0D43-AA33-AE5D13063493}" type="presParOf" srcId="{71A087B7-0247-D149-86BB-B1D679749117}" destId="{96B4E32D-1613-DD48-BB7D-73B0E5CEF21A}" srcOrd="0" destOrd="0" presId="urn:microsoft.com/office/officeart/2008/layout/LinedList"/>
    <dgm:cxn modelId="{382EF225-FADD-D147-B22A-578E3BF81DAB}" type="presParOf" srcId="{71A087B7-0247-D149-86BB-B1D679749117}" destId="{8A13FF76-2299-1E41-8C42-AA5128C696FA}" srcOrd="1" destOrd="0" presId="urn:microsoft.com/office/officeart/2008/layout/LinedList"/>
    <dgm:cxn modelId="{F0393045-6E68-F24F-B87A-AE99B44AD5C6}" type="presParOf" srcId="{8A13FF76-2299-1E41-8C42-AA5128C696FA}" destId="{3CDF76A4-5B7B-D848-8F31-DB451B6EAE69}" srcOrd="0" destOrd="0" presId="urn:microsoft.com/office/officeart/2008/layout/LinedList"/>
    <dgm:cxn modelId="{2C7652DC-3FB7-2842-8FD6-7681CA35AB34}" type="presParOf" srcId="{8A13FF76-2299-1E41-8C42-AA5128C696FA}" destId="{D5EC1FD7-0435-7A42-8EDF-2012B4FDF651}" srcOrd="1" destOrd="0" presId="urn:microsoft.com/office/officeart/2008/layout/LinedList"/>
    <dgm:cxn modelId="{EB52AF90-11E2-E347-8B5C-B42CDC28732B}" type="presParOf" srcId="{71A087B7-0247-D149-86BB-B1D679749117}" destId="{6D575257-9DAF-9A4C-888B-48E7218467E1}" srcOrd="2" destOrd="0" presId="urn:microsoft.com/office/officeart/2008/layout/LinedList"/>
    <dgm:cxn modelId="{C786BA86-1C6B-ED4F-80C9-F07E458EDAC5}" type="presParOf" srcId="{71A087B7-0247-D149-86BB-B1D679749117}" destId="{E886F0D4-C1C8-A74B-A054-5CBB22E84CBE}" srcOrd="3" destOrd="0" presId="urn:microsoft.com/office/officeart/2008/layout/LinedList"/>
    <dgm:cxn modelId="{25DE26FF-A3AD-9442-80F6-ECE8E300BB4F}" type="presParOf" srcId="{E886F0D4-C1C8-A74B-A054-5CBB22E84CBE}" destId="{1C40BBAE-F9CE-3C49-89F1-718FFAA708BD}" srcOrd="0" destOrd="0" presId="urn:microsoft.com/office/officeart/2008/layout/LinedList"/>
    <dgm:cxn modelId="{B8EE040B-DE27-B043-9CC2-0CCF4451A3A9}" type="presParOf" srcId="{E886F0D4-C1C8-A74B-A054-5CBB22E84CBE}" destId="{E649BDA2-3519-D047-B2F7-EB8D6A90A709}" srcOrd="1" destOrd="0" presId="urn:microsoft.com/office/officeart/2008/layout/LinedList"/>
    <dgm:cxn modelId="{A65EF5C4-DFBA-DA49-8CAE-64571EFAC566}" type="presParOf" srcId="{71A087B7-0247-D149-86BB-B1D679749117}" destId="{71F916E3-2F36-AA4B-82AD-F9DFC15EB7CF}" srcOrd="4" destOrd="0" presId="urn:microsoft.com/office/officeart/2008/layout/LinedList"/>
    <dgm:cxn modelId="{1D597294-A009-1740-9C5C-9A3D52A308D9}" type="presParOf" srcId="{71A087B7-0247-D149-86BB-B1D679749117}" destId="{D4E5D334-3DAF-C943-B6C7-148745E318CD}" srcOrd="5" destOrd="0" presId="urn:microsoft.com/office/officeart/2008/layout/LinedList"/>
    <dgm:cxn modelId="{BE92EC91-D44C-E548-AAF7-BABFF8E0F173}" type="presParOf" srcId="{D4E5D334-3DAF-C943-B6C7-148745E318CD}" destId="{FC16A66D-E83D-EA41-8C2E-1CDE7F1F3BB4}" srcOrd="0" destOrd="0" presId="urn:microsoft.com/office/officeart/2008/layout/LinedList"/>
    <dgm:cxn modelId="{A3F7D58A-C155-7945-97AD-369091FE3B4A}" type="presParOf" srcId="{D4E5D334-3DAF-C943-B6C7-148745E318CD}" destId="{597240BF-463B-6E4D-A441-C41F0D31305C}" srcOrd="1" destOrd="0" presId="urn:microsoft.com/office/officeart/2008/layout/LinedList"/>
    <dgm:cxn modelId="{A5E27FDD-C702-584F-8F63-7FF8971DB884}" type="presParOf" srcId="{71A087B7-0247-D149-86BB-B1D679749117}" destId="{9001207D-D53E-8748-B43D-7A03425D6348}" srcOrd="6" destOrd="0" presId="urn:microsoft.com/office/officeart/2008/layout/LinedList"/>
    <dgm:cxn modelId="{66D5F5FF-F4FD-E949-8B5A-58638CB5AD0C}" type="presParOf" srcId="{71A087B7-0247-D149-86BB-B1D679749117}" destId="{D62F9C2F-D017-674C-9E2F-C8C85A11EB8C}" srcOrd="7" destOrd="0" presId="urn:microsoft.com/office/officeart/2008/layout/LinedList"/>
    <dgm:cxn modelId="{C1ADCC0D-35A3-0D4C-9F14-88179B84B484}" type="presParOf" srcId="{D62F9C2F-D017-674C-9E2F-C8C85A11EB8C}" destId="{01E7BE16-2B1B-5245-8536-4C91B0273438}" srcOrd="0" destOrd="0" presId="urn:microsoft.com/office/officeart/2008/layout/LinedList"/>
    <dgm:cxn modelId="{5CC45BD8-3AEA-AD41-90E2-DCDB1638783A}" type="presParOf" srcId="{D62F9C2F-D017-674C-9E2F-C8C85A11EB8C}" destId="{12D8A845-5B48-8E44-AEF4-31AB004FCE09}" srcOrd="1" destOrd="0" presId="urn:microsoft.com/office/officeart/2008/layout/LinedList"/>
    <dgm:cxn modelId="{71BE7F15-0B30-A846-B3F9-A97C037100CB}" type="presParOf" srcId="{71A087B7-0247-D149-86BB-B1D679749117}" destId="{B8DF2F4A-42DB-A24B-A84B-F8AC629627EA}" srcOrd="8" destOrd="0" presId="urn:microsoft.com/office/officeart/2008/layout/LinedList"/>
    <dgm:cxn modelId="{98EF02FD-6576-C343-BECD-837FC034B98E}" type="presParOf" srcId="{71A087B7-0247-D149-86BB-B1D679749117}" destId="{048220DA-0E13-A84F-A238-9EF5CE02E4FE}" srcOrd="9" destOrd="0" presId="urn:microsoft.com/office/officeart/2008/layout/LinedList"/>
    <dgm:cxn modelId="{5F81A7A0-533C-F44C-A881-033EF7942F94}" type="presParOf" srcId="{048220DA-0E13-A84F-A238-9EF5CE02E4FE}" destId="{1C04CC31-FCA8-8443-8DD3-2A999F82F9AC}" srcOrd="0" destOrd="0" presId="urn:microsoft.com/office/officeart/2008/layout/LinedList"/>
    <dgm:cxn modelId="{67A4E6D0-DC7E-0D4A-AC7F-392AD5CF1D00}" type="presParOf" srcId="{048220DA-0E13-A84F-A238-9EF5CE02E4FE}" destId="{A7C9578B-E8D0-B441-9488-1383C3264434}" srcOrd="1" destOrd="0" presId="urn:microsoft.com/office/officeart/2008/layout/LinedList"/>
    <dgm:cxn modelId="{D56CF348-5E5A-0B43-B956-3B8CA649BFC2}" type="presParOf" srcId="{71A087B7-0247-D149-86BB-B1D679749117}" destId="{6B148B3F-711B-564E-ABAE-1A8C73D63BA2}" srcOrd="10" destOrd="0" presId="urn:microsoft.com/office/officeart/2008/layout/LinedList"/>
    <dgm:cxn modelId="{AEEB7F14-35DA-DB47-98AF-EA18EA9045CD}" type="presParOf" srcId="{71A087B7-0247-D149-86BB-B1D679749117}" destId="{5B1229CA-8F97-7B4F-A04C-F42636621312}" srcOrd="11" destOrd="0" presId="urn:microsoft.com/office/officeart/2008/layout/LinedList"/>
    <dgm:cxn modelId="{411A7452-DB23-E340-99B9-025C96C44C6F}" type="presParOf" srcId="{5B1229CA-8F97-7B4F-A04C-F42636621312}" destId="{7294D462-2E03-E04C-B4B6-CDCD5B7AE757}" srcOrd="0" destOrd="0" presId="urn:microsoft.com/office/officeart/2008/layout/LinedList"/>
    <dgm:cxn modelId="{4417B092-FECA-FA41-B2AC-ABA66B2F7686}" type="presParOf" srcId="{5B1229CA-8F97-7B4F-A04C-F42636621312}" destId="{C757888C-463F-6C4F-9E08-570FC96DD020}" srcOrd="1" destOrd="0" presId="urn:microsoft.com/office/officeart/2008/layout/LinedList"/>
    <dgm:cxn modelId="{10AD2376-12FC-B64E-AECB-0454CEA41F82}" type="presParOf" srcId="{71A087B7-0247-D149-86BB-B1D679749117}" destId="{D7C86A51-A8F3-4D42-948E-0378B150D223}" srcOrd="12" destOrd="0" presId="urn:microsoft.com/office/officeart/2008/layout/LinedList"/>
    <dgm:cxn modelId="{B832FDC1-4E31-654E-ABF3-3AD0D0094BDE}" type="presParOf" srcId="{71A087B7-0247-D149-86BB-B1D679749117}" destId="{E7228F05-D7E7-AC43-BF3B-B3A543F37041}" srcOrd="13" destOrd="0" presId="urn:microsoft.com/office/officeart/2008/layout/LinedList"/>
    <dgm:cxn modelId="{77A0C6D7-B592-754F-B887-AA20C5BD41F3}" type="presParOf" srcId="{E7228F05-D7E7-AC43-BF3B-B3A543F37041}" destId="{9BE3A345-62DB-FC4A-B0AB-40232A924744}" srcOrd="0" destOrd="0" presId="urn:microsoft.com/office/officeart/2008/layout/LinedList"/>
    <dgm:cxn modelId="{46E6DDD8-29D6-9D4A-99DB-7136401FC062}" type="presParOf" srcId="{E7228F05-D7E7-AC43-BF3B-B3A543F37041}" destId="{22988378-8813-2148-BDD9-2ECF0031786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4E32D-1613-DD48-BB7D-73B0E5CEF21A}">
      <dsp:nvSpPr>
        <dsp:cNvPr id="0" name=""/>
        <dsp:cNvSpPr/>
      </dsp:nvSpPr>
      <dsp:spPr>
        <a:xfrm>
          <a:off x="0" y="531"/>
          <a:ext cx="53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DF76A4-5B7B-D848-8F31-DB451B6EAE69}">
      <dsp:nvSpPr>
        <dsp:cNvPr id="0" name=""/>
        <dsp:cNvSpPr/>
      </dsp:nvSpPr>
      <dsp:spPr>
        <a:xfrm>
          <a:off x="0" y="531"/>
          <a:ext cx="538750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Early Exposure</a:t>
          </a:r>
        </a:p>
      </dsp:txBody>
      <dsp:txXfrm>
        <a:off x="0" y="531"/>
        <a:ext cx="5387501" cy="621467"/>
      </dsp:txXfrm>
    </dsp:sp>
    <dsp:sp modelId="{6D575257-9DAF-9A4C-888B-48E7218467E1}">
      <dsp:nvSpPr>
        <dsp:cNvPr id="0" name=""/>
        <dsp:cNvSpPr/>
      </dsp:nvSpPr>
      <dsp:spPr>
        <a:xfrm>
          <a:off x="0" y="621999"/>
          <a:ext cx="53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40BBAE-F9CE-3C49-89F1-718FFAA708BD}">
      <dsp:nvSpPr>
        <dsp:cNvPr id="0" name=""/>
        <dsp:cNvSpPr/>
      </dsp:nvSpPr>
      <dsp:spPr>
        <a:xfrm>
          <a:off x="0" y="621999"/>
          <a:ext cx="538750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Parental Modeling</a:t>
          </a:r>
        </a:p>
      </dsp:txBody>
      <dsp:txXfrm>
        <a:off x="0" y="621999"/>
        <a:ext cx="5387501" cy="621467"/>
      </dsp:txXfrm>
    </dsp:sp>
    <dsp:sp modelId="{71F916E3-2F36-AA4B-82AD-F9DFC15EB7CF}">
      <dsp:nvSpPr>
        <dsp:cNvPr id="0" name=""/>
        <dsp:cNvSpPr/>
      </dsp:nvSpPr>
      <dsp:spPr>
        <a:xfrm>
          <a:off x="0" y="1243467"/>
          <a:ext cx="53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16A66D-E83D-EA41-8C2E-1CDE7F1F3BB4}">
      <dsp:nvSpPr>
        <dsp:cNvPr id="0" name=""/>
        <dsp:cNvSpPr/>
      </dsp:nvSpPr>
      <dsp:spPr>
        <a:xfrm>
          <a:off x="0" y="1243467"/>
          <a:ext cx="538750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Parental Favorable use</a:t>
          </a:r>
        </a:p>
      </dsp:txBody>
      <dsp:txXfrm>
        <a:off x="0" y="1243467"/>
        <a:ext cx="5387501" cy="621467"/>
      </dsp:txXfrm>
    </dsp:sp>
    <dsp:sp modelId="{9001207D-D53E-8748-B43D-7A03425D6348}">
      <dsp:nvSpPr>
        <dsp:cNvPr id="0" name=""/>
        <dsp:cNvSpPr/>
      </dsp:nvSpPr>
      <dsp:spPr>
        <a:xfrm>
          <a:off x="0" y="1864935"/>
          <a:ext cx="53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E7BE16-2B1B-5245-8536-4C91B0273438}">
      <dsp:nvSpPr>
        <dsp:cNvPr id="0" name=""/>
        <dsp:cNvSpPr/>
      </dsp:nvSpPr>
      <dsp:spPr>
        <a:xfrm>
          <a:off x="0" y="1864935"/>
          <a:ext cx="538750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Parental Monitoring</a:t>
          </a:r>
        </a:p>
      </dsp:txBody>
      <dsp:txXfrm>
        <a:off x="0" y="1864935"/>
        <a:ext cx="5387501" cy="621467"/>
      </dsp:txXfrm>
    </dsp:sp>
    <dsp:sp modelId="{B8DF2F4A-42DB-A24B-A84B-F8AC629627EA}">
      <dsp:nvSpPr>
        <dsp:cNvPr id="0" name=""/>
        <dsp:cNvSpPr/>
      </dsp:nvSpPr>
      <dsp:spPr>
        <a:xfrm>
          <a:off x="0" y="2486402"/>
          <a:ext cx="53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C04CC31-FCA8-8443-8DD3-2A999F82F9AC}">
      <dsp:nvSpPr>
        <dsp:cNvPr id="0" name=""/>
        <dsp:cNvSpPr/>
      </dsp:nvSpPr>
      <dsp:spPr>
        <a:xfrm>
          <a:off x="0" y="2486402"/>
          <a:ext cx="538750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Permissive</a:t>
          </a:r>
        </a:p>
      </dsp:txBody>
      <dsp:txXfrm>
        <a:off x="0" y="2486402"/>
        <a:ext cx="5387501" cy="621467"/>
      </dsp:txXfrm>
    </dsp:sp>
    <dsp:sp modelId="{6B148B3F-711B-564E-ABAE-1A8C73D63BA2}">
      <dsp:nvSpPr>
        <dsp:cNvPr id="0" name=""/>
        <dsp:cNvSpPr/>
      </dsp:nvSpPr>
      <dsp:spPr>
        <a:xfrm>
          <a:off x="0" y="3107870"/>
          <a:ext cx="53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94D462-2E03-E04C-B4B6-CDCD5B7AE757}">
      <dsp:nvSpPr>
        <dsp:cNvPr id="0" name=""/>
        <dsp:cNvSpPr/>
      </dsp:nvSpPr>
      <dsp:spPr>
        <a:xfrm>
          <a:off x="0" y="3107870"/>
          <a:ext cx="538750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Uninvolved</a:t>
          </a:r>
        </a:p>
      </dsp:txBody>
      <dsp:txXfrm>
        <a:off x="0" y="3107870"/>
        <a:ext cx="5387501" cy="621467"/>
      </dsp:txXfrm>
    </dsp:sp>
    <dsp:sp modelId="{D7C86A51-A8F3-4D42-948E-0378B150D223}">
      <dsp:nvSpPr>
        <dsp:cNvPr id="0" name=""/>
        <dsp:cNvSpPr/>
      </dsp:nvSpPr>
      <dsp:spPr>
        <a:xfrm>
          <a:off x="0" y="3729338"/>
          <a:ext cx="53875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E3A345-62DB-FC4A-B0AB-40232A924744}">
      <dsp:nvSpPr>
        <dsp:cNvPr id="0" name=""/>
        <dsp:cNvSpPr/>
      </dsp:nvSpPr>
      <dsp:spPr>
        <a:xfrm>
          <a:off x="0" y="3729338"/>
          <a:ext cx="5387501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ACEs in the home</a:t>
          </a:r>
        </a:p>
      </dsp:txBody>
      <dsp:txXfrm>
        <a:off x="0" y="3729338"/>
        <a:ext cx="5387501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7DCA5-9657-1F41-9C62-5C59A28197FB}" type="datetimeFigureOut">
              <a:rPr lang="en-US" smtClean="0"/>
              <a:t>4/16/22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7261A-408B-F54C-8043-51A823FF6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85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D4C22-C66A-DF44-B51C-C8F380A63B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20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D4C22-C66A-DF44-B51C-C8F380A63B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873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D4C22-C66A-DF44-B51C-C8F380A63B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95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D4C22-C66A-DF44-B51C-C8F380A63B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98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D4C22-C66A-DF44-B51C-C8F380A63B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2400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D4C22-C66A-DF44-B51C-C8F380A63B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40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D4C22-C66A-DF44-B51C-C8F380A63B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9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23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03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990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38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89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29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82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8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7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57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45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4/16/22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pexels.com/photo/crop-man-pouring-wine-to-people-on-family-dinner-5638747/" TargetMode="Externa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toughcookiemommy.com/2016/11/help-teenager-deal-peer-pressur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File:Liquor_Store_in_Cranston,_Rhode_Island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ED298-972D-2C48-83DB-00D42CD73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558" y="2599872"/>
            <a:ext cx="4425962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Peers, Family, &amp; Culture</a:t>
            </a:r>
          </a:p>
        </p:txBody>
      </p:sp>
      <p:pic>
        <p:nvPicPr>
          <p:cNvPr id="4" name="Picture 2" descr="One in a crowd">
            <a:extLst>
              <a:ext uri="{FF2B5EF4-FFF2-40B4-BE49-F238E27FC236}">
                <a16:creationId xmlns:a16="http://schemas.microsoft.com/office/drawing/2014/main" id="{A304CE77-C54D-48CB-AF7D-2A1EA4521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81" r="10591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4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39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D2C03-1872-E44B-8314-01395588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15154" cy="3456598"/>
          </a:xfrm>
        </p:spPr>
        <p:txBody>
          <a:bodyPr>
            <a:normAutofit/>
          </a:bodyPr>
          <a:lstStyle/>
          <a:p>
            <a:r>
              <a:rPr lang="en-US" dirty="0"/>
              <a:t>Bronfenbrenner’s Ecological Model of Child Development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92D82715-05D5-1B4F-9318-08613A936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3003"/>
          <a:stretch/>
        </p:blipFill>
        <p:spPr>
          <a:xfrm>
            <a:off x="4559704" y="577422"/>
            <a:ext cx="6084367" cy="608436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63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8F1F2-A663-AC4D-99D1-4A2D7BF8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 of Family</a:t>
            </a:r>
          </a:p>
        </p:txBody>
      </p:sp>
      <p:pic>
        <p:nvPicPr>
          <p:cNvPr id="11" name="Content Placeholder 10" descr="A person pouring wine into a glass&#10;&#10;Description automatically generated with medium confidence">
            <a:extLst>
              <a:ext uri="{FF2B5EF4-FFF2-40B4-BE49-F238E27FC236}">
                <a16:creationId xmlns:a16="http://schemas.microsoft.com/office/drawing/2014/main" id="{44F3F3A6-CD90-6646-8389-DFB5594FF4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038" r="12115" b="2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2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D4AEDD4-F682-4E2E-8ACD-8525330555C8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38750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9361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group of people walking on a road&#10;&#10;Description automatically generated with medium confidence">
            <a:extLst>
              <a:ext uri="{FF2B5EF4-FFF2-40B4-BE49-F238E27FC236}">
                <a16:creationId xmlns:a16="http://schemas.microsoft.com/office/drawing/2014/main" id="{9FDCF6EC-E2B7-4F44-9402-DC380508D8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763" r="38154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16CDA-05F9-4C43-B3E5-9F252AB46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 of Peer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1143F-A160-6245-80A9-323919E04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7048" y="1868487"/>
            <a:ext cx="5721484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Friends who use</a:t>
            </a:r>
          </a:p>
          <a:p>
            <a:r>
              <a:rPr lang="en-US" dirty="0"/>
              <a:t>Selection or influence?</a:t>
            </a:r>
          </a:p>
          <a:p>
            <a:r>
              <a:rPr lang="en-US" dirty="0"/>
              <a:t>Friends with low academic competence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6CADF-97F1-CC4A-AA3C-25DAB45BE55D}"/>
              </a:ext>
            </a:extLst>
          </p:cNvPr>
          <p:cNvSpPr txBox="1"/>
          <p:nvPr/>
        </p:nvSpPr>
        <p:spPr>
          <a:xfrm>
            <a:off x="9400851" y="6657945"/>
            <a:ext cx="279114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4" tooltip="https://toughcookiemommy.com/2016/11/help-teenager-deal-peer-pressur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78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group of people standing outside a building&#10;&#10;Description automatically generated with medium confidence">
            <a:extLst>
              <a:ext uri="{FF2B5EF4-FFF2-40B4-BE49-F238E27FC236}">
                <a16:creationId xmlns:a16="http://schemas.microsoft.com/office/drawing/2014/main" id="{2D63024C-F19D-CC46-839F-77A763ADB7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85040" y="1338898"/>
            <a:ext cx="4806960" cy="5519103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4B170A-4C85-D540-BB12-15E7E242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 of Youth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E3E24-6F29-814D-896D-754372FB1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Youth culture: peers 12-18, social norms -&gt; strong influence</a:t>
            </a:r>
          </a:p>
          <a:p>
            <a:r>
              <a:rPr lang="en-US" sz="2400" dirty="0"/>
              <a:t>Loyal: maintain association of the group</a:t>
            </a:r>
          </a:p>
          <a:p>
            <a:r>
              <a:rPr lang="en-US" sz="2400" dirty="0"/>
              <a:t>No adults allowed</a:t>
            </a:r>
          </a:p>
          <a:p>
            <a:r>
              <a:rPr lang="en-US" sz="2400" dirty="0"/>
              <a:t>Competition for prestige in the group -&gt; new behavior</a:t>
            </a:r>
          </a:p>
        </p:txBody>
      </p:sp>
    </p:spTree>
    <p:extLst>
      <p:ext uri="{BB962C8B-B14F-4D97-AF65-F5344CB8AC3E}">
        <p14:creationId xmlns:p14="http://schemas.microsoft.com/office/powerpoint/2010/main" val="393589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E0919AE-B384-4D4A-9837-F629B1CF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D874E-8570-EC43-A65D-102C0024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1294" y="486184"/>
            <a:ext cx="539723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 of Media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8049" y="1533388"/>
            <a:ext cx="754056" cy="7336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5FD0283-F602-E04F-9761-A64206C9DF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731" y="625650"/>
            <a:ext cx="3302585" cy="2642068"/>
          </a:xfrm>
          <a:custGeom>
            <a:avLst/>
            <a:gdLst/>
            <a:ahLst/>
            <a:cxnLst/>
            <a:rect l="l" t="t" r="r" b="b"/>
            <a:pathLst>
              <a:path w="4252881" h="4252881">
                <a:moveTo>
                  <a:pt x="95137" y="0"/>
                </a:moveTo>
                <a:lnTo>
                  <a:pt x="4157744" y="0"/>
                </a:lnTo>
                <a:cubicBezTo>
                  <a:pt x="4210287" y="0"/>
                  <a:pt x="4252881" y="42594"/>
                  <a:pt x="4252881" y="95137"/>
                </a:cubicBezTo>
                <a:lnTo>
                  <a:pt x="4252881" y="4157744"/>
                </a:lnTo>
                <a:cubicBezTo>
                  <a:pt x="4252881" y="4210287"/>
                  <a:pt x="4210287" y="4252881"/>
                  <a:pt x="4157744" y="4252881"/>
                </a:cubicBezTo>
                <a:lnTo>
                  <a:pt x="95137" y="4252881"/>
                </a:lnTo>
                <a:cubicBezTo>
                  <a:pt x="42594" y="4252881"/>
                  <a:pt x="0" y="4210287"/>
                  <a:pt x="0" y="4157744"/>
                </a:cubicBezTo>
                <a:lnTo>
                  <a:pt x="0" y="95137"/>
                </a:lnTo>
                <a:cubicBezTo>
                  <a:pt x="0" y="42594"/>
                  <a:pt x="42594" y="0"/>
                  <a:pt x="95137" y="0"/>
                </a:cubicBezTo>
                <a:close/>
              </a:path>
            </a:pathLst>
          </a:custGeom>
        </p:spPr>
      </p:pic>
      <p:pic>
        <p:nvPicPr>
          <p:cNvPr id="8" name="Picture 7" descr="A person drinking from a bottle&#10;&#10;Description automatically generated with medium confidence">
            <a:extLst>
              <a:ext uri="{FF2B5EF4-FFF2-40B4-BE49-F238E27FC236}">
                <a16:creationId xmlns:a16="http://schemas.microsoft.com/office/drawing/2014/main" id="{3A31719C-014F-5A4E-BD76-EA5E6F681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9544" y="4349592"/>
            <a:ext cx="3637009" cy="2031308"/>
          </a:xfrm>
          <a:custGeom>
            <a:avLst/>
            <a:gdLst/>
            <a:ahLst/>
            <a:cxnLst/>
            <a:rect l="l" t="t" r="r" b="b"/>
            <a:pathLst>
              <a:path w="4252881" h="4252881">
                <a:moveTo>
                  <a:pt x="95137" y="0"/>
                </a:moveTo>
                <a:lnTo>
                  <a:pt x="4157744" y="0"/>
                </a:lnTo>
                <a:cubicBezTo>
                  <a:pt x="4210287" y="0"/>
                  <a:pt x="4252881" y="42594"/>
                  <a:pt x="4252881" y="95137"/>
                </a:cubicBezTo>
                <a:lnTo>
                  <a:pt x="4252881" y="4157744"/>
                </a:lnTo>
                <a:cubicBezTo>
                  <a:pt x="4252881" y="4210287"/>
                  <a:pt x="4210287" y="4252881"/>
                  <a:pt x="4157744" y="4252881"/>
                </a:cubicBezTo>
                <a:lnTo>
                  <a:pt x="95137" y="4252881"/>
                </a:lnTo>
                <a:cubicBezTo>
                  <a:pt x="42594" y="4252881"/>
                  <a:pt x="0" y="4210287"/>
                  <a:pt x="0" y="4157744"/>
                </a:cubicBezTo>
                <a:lnTo>
                  <a:pt x="0" y="95137"/>
                </a:lnTo>
                <a:cubicBezTo>
                  <a:pt x="0" y="42594"/>
                  <a:pt x="42594" y="0"/>
                  <a:pt x="95137" y="0"/>
                </a:cubicBez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07D50C9-F568-423A-A839-B49874A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86024" y="4442435"/>
            <a:ext cx="624734" cy="62473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E49CE-6A3F-9344-A586-7B4BE616E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1294" y="1946684"/>
            <a:ext cx="5397237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Increased media exposure -&gt; perception of social norms -&gt; increased use</a:t>
            </a:r>
          </a:p>
          <a:p>
            <a:endParaRPr lang="en-US" sz="2400" dirty="0"/>
          </a:p>
          <a:p>
            <a:r>
              <a:rPr lang="en-US" sz="2400" dirty="0"/>
              <a:t>Targeted groups with advertisers</a:t>
            </a:r>
          </a:p>
          <a:p>
            <a:endParaRPr lang="en-US" sz="2400" dirty="0"/>
          </a:p>
          <a:p>
            <a:r>
              <a:rPr lang="en-US" sz="2400" dirty="0"/>
              <a:t>Adolescents more affected</a:t>
            </a:r>
          </a:p>
        </p:txBody>
      </p:sp>
    </p:spTree>
    <p:extLst>
      <p:ext uri="{BB962C8B-B14F-4D97-AF65-F5344CB8AC3E}">
        <p14:creationId xmlns:p14="http://schemas.microsoft.com/office/powerpoint/2010/main" val="39654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225E4-322B-6E4F-8844-5CCC52FB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Influence of Community and Culture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31A2D-0DD4-3D4B-90EA-33A0C22A02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379140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Neighborhood characteristics and  opportunities to purchase or consume alcohol -&gt; influence</a:t>
            </a:r>
          </a:p>
          <a:p>
            <a:endParaRPr lang="en-US" dirty="0"/>
          </a:p>
          <a:p>
            <a:r>
              <a:rPr lang="en-US" dirty="0"/>
              <a:t>Race, ethnicity, and culture influence substance use patterns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building with a sign on it&#10;&#10;Description automatically generated with low confidence">
            <a:extLst>
              <a:ext uri="{FF2B5EF4-FFF2-40B4-BE49-F238E27FC236}">
                <a16:creationId xmlns:a16="http://schemas.microsoft.com/office/drawing/2014/main" id="{E3D3819C-750A-3F48-885F-BBA0149D4F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4347" r="10653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02237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261A2E"/>
      </a:dk2>
      <a:lt2>
        <a:srgbClr val="F0F3F3"/>
      </a:lt2>
      <a:accent1>
        <a:srgbClr val="C34D61"/>
      </a:accent1>
      <a:accent2>
        <a:srgbClr val="B13B81"/>
      </a:accent2>
      <a:accent3>
        <a:srgbClr val="C34DC3"/>
      </a:accent3>
      <a:accent4>
        <a:srgbClr val="7F3BB1"/>
      </a:accent4>
      <a:accent5>
        <a:srgbClr val="604DC3"/>
      </a:accent5>
      <a:accent6>
        <a:srgbClr val="3B59B1"/>
      </a:accent6>
      <a:hlink>
        <a:srgbClr val="7853C5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144</Words>
  <Application>Microsoft Macintosh PowerPoint</Application>
  <PresentationFormat>Widescreen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Tw Cen MT</vt:lpstr>
      <vt:lpstr>ShapesVTI</vt:lpstr>
      <vt:lpstr>Peers, Family, &amp; Culture</vt:lpstr>
      <vt:lpstr>Bronfenbrenner’s Ecological Model of Child Development</vt:lpstr>
      <vt:lpstr>Influence of Family</vt:lpstr>
      <vt:lpstr>Influence of Peer Groups</vt:lpstr>
      <vt:lpstr>Influence of Youth Culture</vt:lpstr>
      <vt:lpstr>Influence of Media</vt:lpstr>
      <vt:lpstr>Influence of Community and Culture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Peers, Family, &amp; Culture</dc:title>
  <dc:creator>Candice Reel</dc:creator>
  <cp:lastModifiedBy>Candice Reel</cp:lastModifiedBy>
  <cp:revision>1</cp:revision>
  <dcterms:created xsi:type="dcterms:W3CDTF">2022-04-16T17:32:06Z</dcterms:created>
  <dcterms:modified xsi:type="dcterms:W3CDTF">2022-04-16T17:34:24Z</dcterms:modified>
</cp:coreProperties>
</file>