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97"/>
    <p:restoredTop sz="54073"/>
  </p:normalViewPr>
  <p:slideViewPr>
    <p:cSldViewPr snapToGrid="0" snapToObjects="1">
      <p:cViewPr varScale="1">
        <p:scale>
          <a:sx n="30" d="100"/>
          <a:sy n="30" d="100"/>
        </p:scale>
        <p:origin x="216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6FDF5-DF3C-134B-B540-60CA83A24C83}" type="datetimeFigureOut">
              <a:rPr lang="en-US" smtClean="0"/>
              <a:t>4/16/22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627CB-AD4D-1740-B71F-310A412A0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3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8DDB1-BA7E-BC4A-8DD9-9CBEDCC3E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720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35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8DDB1-BA7E-BC4A-8DD9-9CBEDCC3E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34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8DDB1-BA7E-BC4A-8DD9-9CBEDCC3E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1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8DDB1-BA7E-BC4A-8DD9-9CBEDCC3E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65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8DDB1-BA7E-BC4A-8DD9-9CBEDCC3E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65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8DDB1-BA7E-BC4A-8DD9-9CBEDCC3E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61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8DDB1-BA7E-BC4A-8DD9-9CBEDCC3E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914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8DDB1-BA7E-BC4A-8DD9-9CBEDCC3E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01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8DDB1-BA7E-BC4A-8DD9-9CBEDCC3E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46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9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0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12800" y="4586167"/>
            <a:ext cx="528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0044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09600" y="579449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09600" y="3530633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913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09600" y="579449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609600" y="3429033"/>
            <a:ext cx="4161600" cy="3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5022007" y="3429033"/>
            <a:ext cx="4161600" cy="3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150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609600" y="579449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09600" y="3429033"/>
            <a:ext cx="3509200" cy="3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298619" y="3429033"/>
            <a:ext cx="3509200" cy="3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7987636" y="3429033"/>
            <a:ext cx="3509200" cy="3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2874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043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9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7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0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2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3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5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5633" y="5700"/>
            <a:ext cx="9146000" cy="6858000"/>
          </a:xfrm>
          <a:prstGeom prst="rect">
            <a:avLst/>
          </a:prstGeom>
          <a:gradFill>
            <a:gsLst>
              <a:gs pos="0">
                <a:srgbClr val="000208">
                  <a:alpha val="0"/>
                </a:srgbClr>
              </a:gs>
              <a:gs pos="100000">
                <a:srgbClr val="000208">
                  <a:alpha val="59607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9600" y="579449"/>
            <a:ext cx="5486400" cy="2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09600" y="3530633"/>
            <a:ext cx="5486400" cy="284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2400" b="1">
                <a:solidFill>
                  <a:srgbClr val="FFFFFF"/>
                </a:solidFill>
                <a:latin typeface="Zilla Slab Highlight Bold"/>
                <a:ea typeface="Zilla Slab Highlight Bold"/>
                <a:cs typeface="Zilla Slab Highlight Bold"/>
                <a:sym typeface="Zilla Slab Highlight"/>
              </a:defRPr>
            </a:lvl1pPr>
            <a:lvl2pPr lvl="1" algn="r">
              <a:buNone/>
              <a:defRPr sz="2400" b="1">
                <a:solidFill>
                  <a:srgbClr val="FFFFFF"/>
                </a:solidFill>
                <a:latin typeface="Zilla Slab Highlight Bold"/>
                <a:ea typeface="Zilla Slab Highlight Bold"/>
                <a:cs typeface="Zilla Slab Highlight Bold"/>
                <a:sym typeface="Zilla Slab Highlight"/>
              </a:defRPr>
            </a:lvl2pPr>
            <a:lvl3pPr lvl="2" algn="r">
              <a:buNone/>
              <a:defRPr sz="2400" b="1">
                <a:solidFill>
                  <a:srgbClr val="FFFFFF"/>
                </a:solidFill>
                <a:latin typeface="Zilla Slab Highlight Bold"/>
                <a:ea typeface="Zilla Slab Highlight Bold"/>
                <a:cs typeface="Zilla Slab Highlight Bold"/>
                <a:sym typeface="Zilla Slab Highlight"/>
              </a:defRPr>
            </a:lvl3pPr>
            <a:lvl4pPr lvl="3" algn="r">
              <a:buNone/>
              <a:defRPr sz="2400" b="1">
                <a:solidFill>
                  <a:srgbClr val="FFFFFF"/>
                </a:solidFill>
                <a:latin typeface="Zilla Slab Highlight Bold"/>
                <a:ea typeface="Zilla Slab Highlight Bold"/>
                <a:cs typeface="Zilla Slab Highlight Bold"/>
                <a:sym typeface="Zilla Slab Highlight"/>
              </a:defRPr>
            </a:lvl4pPr>
            <a:lvl5pPr lvl="4" algn="r">
              <a:buNone/>
              <a:defRPr sz="2400" b="1">
                <a:solidFill>
                  <a:srgbClr val="FFFFFF"/>
                </a:solidFill>
                <a:latin typeface="Zilla Slab Highlight Bold"/>
                <a:ea typeface="Zilla Slab Highlight Bold"/>
                <a:cs typeface="Zilla Slab Highlight Bold"/>
                <a:sym typeface="Zilla Slab Highlight"/>
              </a:defRPr>
            </a:lvl5pPr>
            <a:lvl6pPr lvl="5" algn="r">
              <a:buNone/>
              <a:defRPr sz="2400" b="1">
                <a:solidFill>
                  <a:srgbClr val="FFFFFF"/>
                </a:solidFill>
                <a:latin typeface="Zilla Slab Highlight Bold"/>
                <a:ea typeface="Zilla Slab Highlight Bold"/>
                <a:cs typeface="Zilla Slab Highlight Bold"/>
                <a:sym typeface="Zilla Slab Highlight"/>
              </a:defRPr>
            </a:lvl6pPr>
            <a:lvl7pPr lvl="6" algn="r">
              <a:buNone/>
              <a:defRPr sz="2400" b="1">
                <a:solidFill>
                  <a:srgbClr val="FFFFFF"/>
                </a:solidFill>
                <a:latin typeface="Zilla Slab Highlight Bold"/>
                <a:ea typeface="Zilla Slab Highlight Bold"/>
                <a:cs typeface="Zilla Slab Highlight Bold"/>
                <a:sym typeface="Zilla Slab Highlight"/>
              </a:defRPr>
            </a:lvl7pPr>
            <a:lvl8pPr lvl="7" algn="r">
              <a:buNone/>
              <a:defRPr sz="2400" b="1">
                <a:solidFill>
                  <a:srgbClr val="FFFFFF"/>
                </a:solidFill>
                <a:latin typeface="Zilla Slab Highlight Bold"/>
                <a:ea typeface="Zilla Slab Highlight Bold"/>
                <a:cs typeface="Zilla Slab Highlight Bold"/>
                <a:sym typeface="Zilla Slab Highlight"/>
              </a:defRPr>
            </a:lvl8pPr>
            <a:lvl9pPr lvl="8" algn="r">
              <a:buNone/>
              <a:defRPr sz="2400" b="1">
                <a:solidFill>
                  <a:srgbClr val="FFFFFF"/>
                </a:solidFill>
                <a:latin typeface="Zilla Slab Highlight Bold"/>
                <a:ea typeface="Zilla Slab Highlight Bold"/>
                <a:cs typeface="Zilla Slab Highlight Bold"/>
                <a:sym typeface="Zilla Slab High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87754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oT_McBFBvq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2" name="Picture 1" descr="A group of multi coloured wooden stick figures">
            <a:extLst>
              <a:ext uri="{FF2B5EF4-FFF2-40B4-BE49-F238E27FC236}">
                <a16:creationId xmlns:a16="http://schemas.microsoft.com/office/drawing/2014/main" id="{2C12D897-34E1-4445-8EBE-C2EAB9160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46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A76F1B-18EC-9545-8282-5EBE59F21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Personality Traits &amp; Mental Illness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1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609600" y="579450"/>
            <a:ext cx="5486400" cy="112004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/>
              <a:t>Mental Illness</a:t>
            </a:r>
            <a:endParaRPr dirty="0"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609600" y="4644572"/>
            <a:ext cx="3509200" cy="192326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US" sz="2933" b="1" dirty="0"/>
              <a:t>1/ SUD</a:t>
            </a:r>
          </a:p>
          <a:p>
            <a:pPr marL="0" indent="0">
              <a:buNone/>
            </a:pPr>
            <a:r>
              <a:rPr lang="en-US" sz="2933" b="1" dirty="0"/>
              <a:t>2/ Mental illness</a:t>
            </a:r>
            <a:endParaRPr sz="2933" dirty="0"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4298619" y="4644572"/>
            <a:ext cx="3509200" cy="192326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US" sz="2933" b="1" dirty="0"/>
              <a:t>1/ Mental illness</a:t>
            </a:r>
          </a:p>
          <a:p>
            <a:pPr marL="0" indent="0">
              <a:buNone/>
            </a:pPr>
            <a:r>
              <a:rPr lang="en-US" sz="2933" b="1" dirty="0"/>
              <a:t>2/ SUD</a:t>
            </a:r>
            <a:endParaRPr sz="2933" dirty="0"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3"/>
          </p:nvPr>
        </p:nvSpPr>
        <p:spPr>
          <a:xfrm>
            <a:off x="7987636" y="4644572"/>
            <a:ext cx="3509200" cy="192326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US" sz="2933" b="1" dirty="0"/>
              <a:t>Maybe caused by the same things</a:t>
            </a:r>
            <a:endParaRPr dirty="0"/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Highlight Bold"/>
                <a:ea typeface="Zilla Slab Highlight Bold"/>
                <a:sym typeface="Zilla Slab Highligh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10</a:t>
            </a:fld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lla Slab Highlight Bold"/>
              <a:ea typeface="Zilla Slab Highlight Bold"/>
              <a:sym typeface="Zilla Slab Highlight"/>
            </a:endParaRPr>
          </a:p>
        </p:txBody>
      </p:sp>
    </p:spTree>
    <p:extLst>
      <p:ext uri="{BB962C8B-B14F-4D97-AF65-F5344CB8AC3E}">
        <p14:creationId xmlns:p14="http://schemas.microsoft.com/office/powerpoint/2010/main" val="49755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p!!Rectangle">
            <a:extLst>
              <a:ext uri="{FF2B5EF4-FFF2-40B4-BE49-F238E27FC236}">
                <a16:creationId xmlns:a16="http://schemas.microsoft.com/office/drawing/2014/main" id="{E0B3B37B-5EEE-4DC4-802A-66F9A2C94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6" name="Content Placeholder 5" descr="A picture containing mountain, sky, outdoor, water sport&#10;&#10;Description automatically generated">
            <a:extLst>
              <a:ext uri="{FF2B5EF4-FFF2-40B4-BE49-F238E27FC236}">
                <a16:creationId xmlns:a16="http://schemas.microsoft.com/office/drawing/2014/main" id="{4EC66DD4-410D-BD4C-9803-4940825683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9" name="m!!text rectangle">
            <a:extLst>
              <a:ext uri="{FF2B5EF4-FFF2-40B4-BE49-F238E27FC236}">
                <a16:creationId xmlns:a16="http://schemas.microsoft.com/office/drawing/2014/main" id="{494CEDA0-FD8E-491B-8792-69F93BDA3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0079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2DFD5-EB2E-084B-A21C-3C7223AE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3449" y="980368"/>
            <a:ext cx="3666744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/>
              <a:t>Sensation-seeking</a:t>
            </a:r>
          </a:p>
        </p:txBody>
      </p:sp>
      <p:sp>
        <p:nvSpPr>
          <p:cNvPr id="21" name="m!!accent">
            <a:extLst>
              <a:ext uri="{FF2B5EF4-FFF2-40B4-BE49-F238E27FC236}">
                <a16:creationId xmlns:a16="http://schemas.microsoft.com/office/drawing/2014/main" id="{0FD3EBBB-DFE8-4525-B1BF-BE7BBC8D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071" y="116128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362A14-6FB8-4FFC-AAA0-2E5AFF8A8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1577" y="2113280"/>
            <a:ext cx="3502152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4F36C-910F-3940-8209-9A639AF41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3449" y="2354199"/>
            <a:ext cx="3666744" cy="346133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SzPts val="1600"/>
            </a:pPr>
            <a:r>
              <a:rPr lang="en-US" sz="1300" b="1">
                <a:sym typeface="Zilla Slab Light"/>
              </a:rPr>
              <a:t>I would like to explore strange places.</a:t>
            </a:r>
          </a:p>
          <a:p>
            <a:pPr>
              <a:lnSpc>
                <a:spcPct val="100000"/>
              </a:lnSpc>
              <a:buClr>
                <a:srgbClr val="FFFFFF"/>
              </a:buClr>
              <a:buSzPts val="1600"/>
            </a:pPr>
            <a:r>
              <a:rPr lang="en-US" sz="1300" b="1">
                <a:sym typeface="Zilla Slab Light"/>
              </a:rPr>
              <a:t>I get restless when I spend too much time at home</a:t>
            </a:r>
          </a:p>
          <a:p>
            <a:pPr>
              <a:lnSpc>
                <a:spcPct val="100000"/>
              </a:lnSpc>
              <a:buClr>
                <a:srgbClr val="FFFFFF"/>
              </a:buClr>
              <a:buSzPts val="1600"/>
            </a:pPr>
            <a:r>
              <a:rPr lang="en-US" sz="1300" b="1">
                <a:sym typeface="Zilla Slab Light"/>
              </a:rPr>
              <a:t>I like to do frightening things.</a:t>
            </a:r>
          </a:p>
          <a:p>
            <a:pPr>
              <a:lnSpc>
                <a:spcPct val="100000"/>
              </a:lnSpc>
              <a:buClr>
                <a:srgbClr val="FFFFFF"/>
              </a:buClr>
              <a:buSzPts val="1600"/>
            </a:pPr>
            <a:r>
              <a:rPr lang="en-US" sz="1300" b="1">
                <a:sym typeface="Zilla Slab Light"/>
              </a:rPr>
              <a:t>I like wild parties.</a:t>
            </a:r>
          </a:p>
          <a:p>
            <a:pPr>
              <a:lnSpc>
                <a:spcPct val="100000"/>
              </a:lnSpc>
              <a:buClr>
                <a:srgbClr val="FFFFFF"/>
              </a:buClr>
              <a:buSzPts val="1600"/>
            </a:pPr>
            <a:r>
              <a:rPr lang="en-US" sz="1300" b="1">
                <a:sym typeface="Zilla Slab Light"/>
              </a:rPr>
              <a:t>I would like to take off on a trip with no pre-planned routes or timetables.</a:t>
            </a:r>
          </a:p>
          <a:p>
            <a:pPr>
              <a:lnSpc>
                <a:spcPct val="100000"/>
              </a:lnSpc>
              <a:buClr>
                <a:srgbClr val="FFFFFF"/>
              </a:buClr>
              <a:buSzPts val="1600"/>
            </a:pPr>
            <a:r>
              <a:rPr lang="en-US" sz="1300" b="1">
                <a:sym typeface="Zilla Slab Light"/>
              </a:rPr>
              <a:t>I prefer friends who are excitingly unpredictable.</a:t>
            </a:r>
          </a:p>
          <a:p>
            <a:pPr>
              <a:lnSpc>
                <a:spcPct val="100000"/>
              </a:lnSpc>
              <a:buClr>
                <a:srgbClr val="FFFFFF"/>
              </a:buClr>
              <a:buSzPts val="1600"/>
            </a:pPr>
            <a:r>
              <a:rPr lang="en-US" sz="1300" b="1">
                <a:sym typeface="Zilla Slab Light"/>
              </a:rPr>
              <a:t>I would like to try bungee jumping.</a:t>
            </a:r>
          </a:p>
          <a:p>
            <a:pPr>
              <a:lnSpc>
                <a:spcPct val="100000"/>
              </a:lnSpc>
              <a:buClr>
                <a:srgbClr val="FFFFFF"/>
              </a:buClr>
              <a:buSzPts val="1600"/>
            </a:pPr>
            <a:r>
              <a:rPr lang="en-US" sz="1300" b="1">
                <a:sym typeface="Zilla Slab Light"/>
              </a:rPr>
              <a:t>I would love to have new and exciting experiences, even if they are illegal</a:t>
            </a: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23914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58758-FE80-0749-80DB-1672B8F1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Sensation seeking</a:t>
            </a:r>
          </a:p>
        </p:txBody>
      </p:sp>
      <p:pic>
        <p:nvPicPr>
          <p:cNvPr id="6" name="Content Placeholder 5" descr="A picture containing person, person, clothing&#10;&#10;Description automatically generated">
            <a:extLst>
              <a:ext uri="{FF2B5EF4-FFF2-40B4-BE49-F238E27FC236}">
                <a16:creationId xmlns:a16="http://schemas.microsoft.com/office/drawing/2014/main" id="{6020A8CA-BF1E-6346-A999-80C918759C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486" r="27820"/>
          <a:stretch/>
        </p:blipFill>
        <p:spPr>
          <a:xfrm>
            <a:off x="0" y="10"/>
            <a:ext cx="4505305" cy="6857990"/>
          </a:xfrm>
          <a:prstGeom prst="rect">
            <a:avLst/>
          </a:prstGeom>
        </p:spPr>
      </p:pic>
      <p:sp>
        <p:nvSpPr>
          <p:cNvPr id="19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BACCE-2C8E-D04F-9FBD-D683B531C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>
            <a:normAutofit/>
          </a:bodyPr>
          <a:lstStyle/>
          <a:p>
            <a:pPr marL="268217" lvl="1">
              <a:lnSpc>
                <a:spcPct val="100000"/>
              </a:lnSpc>
            </a:pPr>
            <a:r>
              <a:rPr lang="en-US" sz="1800" u="sng"/>
              <a:t>Thrill seeking </a:t>
            </a:r>
            <a:r>
              <a:rPr lang="en-US" sz="1800"/>
              <a:t>– fearlessness, bungee jumping</a:t>
            </a:r>
          </a:p>
          <a:p>
            <a:pPr marL="268217" lvl="1">
              <a:lnSpc>
                <a:spcPct val="100000"/>
              </a:lnSpc>
            </a:pPr>
            <a:endParaRPr lang="en-US" sz="1800"/>
          </a:p>
          <a:p>
            <a:pPr marL="268217" lvl="1">
              <a:lnSpc>
                <a:spcPct val="100000"/>
              </a:lnSpc>
            </a:pPr>
            <a:r>
              <a:rPr lang="en-US" sz="1800" u="sng"/>
              <a:t>Experience seeking </a:t>
            </a:r>
            <a:r>
              <a:rPr lang="en-US" sz="1800"/>
              <a:t>– enjoys travel, use drugs</a:t>
            </a:r>
          </a:p>
          <a:p>
            <a:pPr marL="268217" lvl="1">
              <a:lnSpc>
                <a:spcPct val="100000"/>
              </a:lnSpc>
            </a:pPr>
            <a:endParaRPr lang="en-US" sz="1800"/>
          </a:p>
          <a:p>
            <a:pPr marL="268217" lvl="1">
              <a:lnSpc>
                <a:spcPct val="100000"/>
              </a:lnSpc>
            </a:pPr>
            <a:r>
              <a:rPr lang="en-US" sz="1800" u="sng"/>
              <a:t>Disinhibited</a:t>
            </a:r>
            <a:r>
              <a:rPr lang="en-US" sz="1800"/>
              <a:t> - doesn’t hold back</a:t>
            </a:r>
          </a:p>
          <a:p>
            <a:pPr marL="268217" lvl="1">
              <a:lnSpc>
                <a:spcPct val="100000"/>
              </a:lnSpc>
            </a:pPr>
            <a:endParaRPr lang="en-US" sz="1800"/>
          </a:p>
          <a:p>
            <a:pPr marL="268217" lvl="1">
              <a:lnSpc>
                <a:spcPct val="100000"/>
              </a:lnSpc>
            </a:pPr>
            <a:r>
              <a:rPr lang="en-US" sz="1800" u="sng"/>
              <a:t>Boredom susceptibility </a:t>
            </a:r>
            <a:r>
              <a:rPr lang="en-US" sz="1800"/>
              <a:t>- tendency to become bored, needs constant stimulation</a:t>
            </a:r>
          </a:p>
          <a:p>
            <a:pPr>
              <a:lnSpc>
                <a:spcPct val="100000"/>
              </a:lnSpc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7805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6" name="Content Placeholder 5" descr="A picture containing indoor, wall, person, child&#10;&#10;Description automatically generated">
            <a:extLst>
              <a:ext uri="{FF2B5EF4-FFF2-40B4-BE49-F238E27FC236}">
                <a16:creationId xmlns:a16="http://schemas.microsoft.com/office/drawing/2014/main" id="{483916D4-507B-8D4C-B2E4-787910830E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4969" b="24925"/>
          <a:stretch/>
        </p:blipFill>
        <p:spPr>
          <a:xfrm>
            <a:off x="20" y="10"/>
            <a:ext cx="12191980" cy="446597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96731-8077-524F-9C5A-EC4D27DA9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203278"/>
            <a:ext cx="8557193" cy="5360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Reward 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50859-E409-C546-8AB5-3F2566225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4956314"/>
            <a:ext cx="11058144" cy="1306417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lnSpc>
                <a:spcPct val="100000"/>
              </a:lnSpc>
            </a:pPr>
            <a:r>
              <a:rPr lang="en-US" sz="1400" b="1" dirty="0"/>
              <a:t>Tendency to respond to social rewards. (class clown) and maintain behavior after reward is no longer present.</a:t>
            </a:r>
          </a:p>
          <a:p>
            <a:pPr marL="0">
              <a:lnSpc>
                <a:spcPct val="100000"/>
              </a:lnSpc>
            </a:pPr>
            <a:r>
              <a:rPr lang="en-US" sz="1400" b="1" dirty="0"/>
              <a:t>Moderately heritable trait, linked to low levels of noradrenaline/norepinephrine.  </a:t>
            </a:r>
          </a:p>
          <a:p>
            <a:pPr marL="0">
              <a:lnSpc>
                <a:spcPct val="100000"/>
              </a:lnSpc>
            </a:pPr>
            <a:r>
              <a:rPr lang="en-US" sz="1400" b="1" dirty="0"/>
              <a:t>High reward dependence = unable to find rewards socially with seek rewards through other means, i.e. drug use</a:t>
            </a:r>
          </a:p>
        </p:txBody>
      </p:sp>
    </p:spTree>
    <p:extLst>
      <p:ext uri="{BB962C8B-B14F-4D97-AF65-F5344CB8AC3E}">
        <p14:creationId xmlns:p14="http://schemas.microsoft.com/office/powerpoint/2010/main" val="76348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6667B-50A1-594C-BDE3-11AE02F4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Impulsivity</a:t>
            </a:r>
          </a:p>
        </p:txBody>
      </p:sp>
      <p:pic>
        <p:nvPicPr>
          <p:cNvPr id="6" name="Content Placeholder 5" descr="A person riding a skateboard&#10;&#10;Description automatically generated with low confidence">
            <a:extLst>
              <a:ext uri="{FF2B5EF4-FFF2-40B4-BE49-F238E27FC236}">
                <a16:creationId xmlns:a16="http://schemas.microsoft.com/office/drawing/2014/main" id="{A21DFB31-429A-0445-91E1-34AB3AED33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9991" r="20909" b="-1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569D9-E6DB-FA44-8A07-E882FB3FC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5563" y="2557587"/>
            <a:ext cx="4314645" cy="37173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lt1"/>
              </a:buClr>
            </a:pPr>
            <a:r>
              <a:rPr lang="en-US" sz="1700"/>
              <a:t>Tendency to act prematurely, without thinking</a:t>
            </a:r>
          </a:p>
          <a:p>
            <a:pPr>
              <a:buClr>
                <a:schemeClr val="lt1"/>
              </a:buClr>
            </a:pPr>
            <a:r>
              <a:rPr lang="en-US" sz="1700"/>
              <a:t>3 dimensions</a:t>
            </a:r>
          </a:p>
          <a:p>
            <a:pPr lvl="1">
              <a:buClr>
                <a:schemeClr val="lt1"/>
              </a:buClr>
            </a:pPr>
            <a:r>
              <a:rPr lang="en-US" sz="1700"/>
              <a:t>Motor (act without thinking)</a:t>
            </a:r>
          </a:p>
          <a:p>
            <a:pPr lvl="1">
              <a:buClr>
                <a:schemeClr val="lt1"/>
              </a:buClr>
            </a:pPr>
            <a:r>
              <a:rPr lang="en-US" sz="1700"/>
              <a:t>Cognitive (quick decision-making)</a:t>
            </a:r>
          </a:p>
          <a:p>
            <a:pPr lvl="1">
              <a:buClr>
                <a:schemeClr val="lt1"/>
              </a:buClr>
            </a:pPr>
            <a:r>
              <a:rPr lang="en-US" sz="1700"/>
              <a:t>Non-planning (decrease in future orientation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82937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0A3C1AB-1153-42D2-8378-34B849C1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252F2-6F31-BD44-9E60-944774EB4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452451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Delay Discounting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16EED-B451-714A-AE97-20900E136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6545" y="1258545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Discounts a reward because it will be delayed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E60E97-D33C-4B4D-8F4B-C1D88EA47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39" t="62667" r="64732" b="13508"/>
          <a:stretch/>
        </p:blipFill>
        <p:spPr>
          <a:xfrm>
            <a:off x="1681679" y="3131233"/>
            <a:ext cx="9191105" cy="30145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085693-DECA-AE42-91CB-EBDC11D1A6CB}"/>
              </a:ext>
            </a:extLst>
          </p:cNvPr>
          <p:cNvSpPr txBox="1"/>
          <p:nvPr/>
        </p:nvSpPr>
        <p:spPr>
          <a:xfrm>
            <a:off x="3435655" y="2283499"/>
            <a:ext cx="532068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https://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www.youtube.com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/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watch?v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=4L-n8Z7G0ic</a:t>
            </a:r>
          </a:p>
        </p:txBody>
      </p:sp>
    </p:spTree>
    <p:extLst>
      <p:ext uri="{BB962C8B-B14F-4D97-AF65-F5344CB8AC3E}">
        <p14:creationId xmlns:p14="http://schemas.microsoft.com/office/powerpoint/2010/main" val="28400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 useBgFill="1">
        <p:nvSpPr>
          <p:cNvPr id="19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9B770-0C78-7143-AE41-F648681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Mental Illness</a:t>
            </a:r>
          </a:p>
        </p:txBody>
      </p:sp>
      <p:sp>
        <p:nvSpPr>
          <p:cNvPr id="21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010F1-353D-A540-B3DF-40757DE1C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100000"/>
              </a:lnSpc>
            </a:pPr>
            <a:r>
              <a:rPr lang="en-US" sz="1700"/>
              <a:t>Certain childhood disorders -&gt; future addiction problems</a:t>
            </a:r>
          </a:p>
          <a:p>
            <a:pPr marL="0">
              <a:lnSpc>
                <a:spcPct val="100000"/>
              </a:lnSpc>
            </a:pPr>
            <a:endParaRPr lang="en-US" sz="1700"/>
          </a:p>
          <a:p>
            <a:pPr marL="457189">
              <a:lnSpc>
                <a:spcPct val="100000"/>
              </a:lnSpc>
            </a:pPr>
            <a:r>
              <a:rPr lang="en-US" sz="1700"/>
              <a:t>Conduct disorder: deviant behavior</a:t>
            </a:r>
          </a:p>
          <a:p>
            <a:pPr marL="457189">
              <a:lnSpc>
                <a:spcPct val="100000"/>
              </a:lnSpc>
            </a:pPr>
            <a:endParaRPr lang="en-US" sz="1700"/>
          </a:p>
          <a:p>
            <a:pPr marL="457189">
              <a:lnSpc>
                <a:spcPct val="100000"/>
              </a:lnSpc>
            </a:pPr>
            <a:r>
              <a:rPr lang="en-US" sz="1700"/>
              <a:t>ADHD (untreated) with signs of conduct disorder higher risk for substance use disorders</a:t>
            </a:r>
          </a:p>
          <a:p>
            <a:pPr>
              <a:lnSpc>
                <a:spcPct val="100000"/>
              </a:lnSpc>
            </a:pPr>
            <a:endParaRPr lang="en-US" sz="1700"/>
          </a:p>
        </p:txBody>
      </p:sp>
      <p:pic>
        <p:nvPicPr>
          <p:cNvPr id="6" name="Content Placeholder 5" descr="A child next to a christmas tree&#10;&#10;Description automatically generated with medium confidence">
            <a:extLst>
              <a:ext uri="{FF2B5EF4-FFF2-40B4-BE49-F238E27FC236}">
                <a16:creationId xmlns:a16="http://schemas.microsoft.com/office/drawing/2014/main" id="{390B26A3-8C38-E547-8DFE-333A3226E8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9382" b="-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0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943BF-D3DD-314A-840F-946CBB97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092B1-3F64-1C49-8EED-4DFFCB5B9C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Major Depressive dx </a:t>
            </a:r>
            <a:r>
              <a:rPr lang="en-US" dirty="0">
                <a:sym typeface="Wingdings" pitchFamily="2" charset="2"/>
              </a:rPr>
              <a:t>(MDD):</a:t>
            </a:r>
          </a:p>
          <a:p>
            <a:r>
              <a:rPr lang="en-US" dirty="0">
                <a:sym typeface="Wingdings" pitchFamily="2" charset="2"/>
              </a:rPr>
              <a:t>Depressed mood and anhedonia (loss of interest in pleasurable activities)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=4L-n8Z7G0ic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B7993-57E6-A94B-AB20-3AA7506062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Bipolar dx:</a:t>
            </a:r>
          </a:p>
          <a:p>
            <a:r>
              <a:rPr lang="en-US" dirty="0"/>
              <a:t>Periods of depression and periods of extremely elevated mood and energy level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=4L-n8Z7G0ic</a:t>
            </a:r>
          </a:p>
        </p:txBody>
      </p:sp>
    </p:spTree>
    <p:extLst>
      <p:ext uri="{BB962C8B-B14F-4D97-AF65-F5344CB8AC3E}">
        <p14:creationId xmlns:p14="http://schemas.microsoft.com/office/powerpoint/2010/main" val="402279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27A2D-2EEA-D146-B25E-7A01BF45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Mental Illness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38E90E5C-3C27-DD4F-8CC0-B101251C65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607" r="2" b="6307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2D9A0-88C9-2142-840D-5053488A0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1453" y="2478024"/>
            <a:ext cx="3872243" cy="369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Social Anxiety Dx:</a:t>
            </a:r>
          </a:p>
          <a:p>
            <a:r>
              <a:rPr lang="en-US" sz="1800"/>
              <a:t>Fear of social evaluation/judgment.</a:t>
            </a:r>
          </a:p>
          <a:p>
            <a:r>
              <a:rPr lang="en-US" sz="1800"/>
              <a:t>Posttraumatic Stress Dx (PTSD): </a:t>
            </a:r>
          </a:p>
          <a:p>
            <a:r>
              <a:rPr lang="en-US" sz="1800"/>
              <a:t>Flashbacks, nightmares, avoidance, etc.</a:t>
            </a:r>
          </a:p>
          <a:p>
            <a:r>
              <a:rPr lang="en-US" sz="18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https://www.youtube.com/watch?v=oT_McBFBvqg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8600893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_2SEEDS">
      <a:dk1>
        <a:srgbClr val="000000"/>
      </a:dk1>
      <a:lt1>
        <a:srgbClr val="FFFFFF"/>
      </a:lt1>
      <a:dk2>
        <a:srgbClr val="36221E"/>
      </a:dk2>
      <a:lt2>
        <a:srgbClr val="E8E3E2"/>
      </a:lt2>
      <a:accent1>
        <a:srgbClr val="3BA7B1"/>
      </a:accent1>
      <a:accent2>
        <a:srgbClr val="46B28F"/>
      </a:accent2>
      <a:accent3>
        <a:srgbClr val="4D87C3"/>
      </a:accent3>
      <a:accent4>
        <a:srgbClr val="B13B65"/>
      </a:accent4>
      <a:accent5>
        <a:srgbClr val="C3534D"/>
      </a:accent5>
      <a:accent6>
        <a:srgbClr val="B1733B"/>
      </a:accent6>
      <a:hlink>
        <a:srgbClr val="BF4B3F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Palamon template">
  <a:themeElements>
    <a:clrScheme name="Custom 347">
      <a:dk1>
        <a:srgbClr val="000000"/>
      </a:dk1>
      <a:lt1>
        <a:srgbClr val="FFFFFF"/>
      </a:lt1>
      <a:dk2>
        <a:srgbClr val="DBE0E7"/>
      </a:dk2>
      <a:lt2>
        <a:srgbClr val="41516B"/>
      </a:lt2>
      <a:accent1>
        <a:srgbClr val="60B0F0"/>
      </a:accent1>
      <a:accent2>
        <a:srgbClr val="FDBA41"/>
      </a:accent2>
      <a:accent3>
        <a:srgbClr val="BADB6F"/>
      </a:accent3>
      <a:accent4>
        <a:srgbClr val="68DAE4"/>
      </a:accent4>
      <a:accent5>
        <a:srgbClr val="A59DDF"/>
      </a:accent5>
      <a:accent6>
        <a:srgbClr val="F56464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389</Words>
  <Application>Microsoft Macintosh PowerPoint</Application>
  <PresentationFormat>Widescreen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Avenir Next LT Pro</vt:lpstr>
      <vt:lpstr>Calibri</vt:lpstr>
      <vt:lpstr>Helvetica Neue Light</vt:lpstr>
      <vt:lpstr>Neue Haas Grotesk Text Pro</vt:lpstr>
      <vt:lpstr>Zilla Slab Highlight Bold</vt:lpstr>
      <vt:lpstr>Zilla Slab Light</vt:lpstr>
      <vt:lpstr>AccentBoxVTI</vt:lpstr>
      <vt:lpstr>Palamon template</vt:lpstr>
      <vt:lpstr>Personality Traits &amp; Mental Illness</vt:lpstr>
      <vt:lpstr>Sensation-seeking</vt:lpstr>
      <vt:lpstr>Sensation seeking</vt:lpstr>
      <vt:lpstr>Reward Dependence</vt:lpstr>
      <vt:lpstr>Impulsivity</vt:lpstr>
      <vt:lpstr>Delay Discounting</vt:lpstr>
      <vt:lpstr>Mental Illness</vt:lpstr>
      <vt:lpstr>Mental Illness</vt:lpstr>
      <vt:lpstr>Mental Illness</vt:lpstr>
      <vt:lpstr>Mental Illness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 Traits &amp; Mental Illness</dc:title>
  <dc:creator>Candice Reel</dc:creator>
  <cp:lastModifiedBy>Candice Reel</cp:lastModifiedBy>
  <cp:revision>1</cp:revision>
  <dcterms:created xsi:type="dcterms:W3CDTF">2022-04-16T17:26:27Z</dcterms:created>
  <dcterms:modified xsi:type="dcterms:W3CDTF">2022-04-16T17:29:11Z</dcterms:modified>
</cp:coreProperties>
</file>