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sldIdLst>
    <p:sldId id="324" r:id="rId2"/>
    <p:sldId id="325" r:id="rId3"/>
    <p:sldId id="326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33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/>
    <p:restoredTop sz="32075"/>
  </p:normalViewPr>
  <p:slideViewPr>
    <p:cSldViewPr snapToGrid="0" snapToObjects="1">
      <p:cViewPr varScale="1">
        <p:scale>
          <a:sx n="30" d="100"/>
          <a:sy n="30" d="100"/>
        </p:scale>
        <p:origin x="26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D5A1AF-ED66-7F43-83EB-B74D6008317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28CE7F0-DC57-2448-AFCC-1EBC9DF7D84C}">
      <dgm:prSet phldrT="[Text]"/>
      <dgm:spPr/>
      <dgm:t>
        <a:bodyPr/>
        <a:lstStyle/>
        <a:p>
          <a:r>
            <a:rPr lang="en-US" dirty="0"/>
            <a:t>Reinforcement</a:t>
          </a:r>
        </a:p>
      </dgm:t>
    </dgm:pt>
    <dgm:pt modelId="{303FB9EF-DDE3-CA49-B05B-287FF1F06D30}" type="parTrans" cxnId="{84EA3E31-67B2-1645-9FC9-F9ED93DFB8F9}">
      <dgm:prSet/>
      <dgm:spPr/>
      <dgm:t>
        <a:bodyPr/>
        <a:lstStyle/>
        <a:p>
          <a:endParaRPr lang="en-US"/>
        </a:p>
      </dgm:t>
    </dgm:pt>
    <dgm:pt modelId="{B6D80764-8F5B-DA42-B886-01AE128D5430}" type="sibTrans" cxnId="{84EA3E31-67B2-1645-9FC9-F9ED93DFB8F9}">
      <dgm:prSet/>
      <dgm:spPr/>
      <dgm:t>
        <a:bodyPr/>
        <a:lstStyle/>
        <a:p>
          <a:endParaRPr lang="en-US"/>
        </a:p>
      </dgm:t>
    </dgm:pt>
    <dgm:pt modelId="{D6B6E973-C21F-2F43-AF9F-7566560D930A}">
      <dgm:prSet phldrT="[Text]"/>
      <dgm:spPr/>
      <dgm:t>
        <a:bodyPr/>
        <a:lstStyle/>
        <a:p>
          <a:r>
            <a:rPr lang="en-US" dirty="0"/>
            <a:t>Cravings</a:t>
          </a:r>
        </a:p>
      </dgm:t>
    </dgm:pt>
    <dgm:pt modelId="{EA4A350B-FFFD-6F4F-973D-62C264107050}" type="parTrans" cxnId="{94C684A6-46E8-C445-BE5B-492E1A064DFD}">
      <dgm:prSet/>
      <dgm:spPr/>
      <dgm:t>
        <a:bodyPr/>
        <a:lstStyle/>
        <a:p>
          <a:endParaRPr lang="en-US"/>
        </a:p>
      </dgm:t>
    </dgm:pt>
    <dgm:pt modelId="{CF6EDA10-A9F0-6346-8E10-0DE405864DFB}" type="sibTrans" cxnId="{94C684A6-46E8-C445-BE5B-492E1A064DFD}">
      <dgm:prSet/>
      <dgm:spPr/>
      <dgm:t>
        <a:bodyPr/>
        <a:lstStyle/>
        <a:p>
          <a:endParaRPr lang="en-US"/>
        </a:p>
      </dgm:t>
    </dgm:pt>
    <dgm:pt modelId="{7D7D3B86-B737-6B48-A5E7-A04337EDCD6F}">
      <dgm:prSet phldrT="[Text]"/>
      <dgm:spPr/>
      <dgm:t>
        <a:bodyPr/>
        <a:lstStyle/>
        <a:p>
          <a:r>
            <a:rPr lang="en-US" dirty="0"/>
            <a:t>Brain Changes</a:t>
          </a:r>
        </a:p>
      </dgm:t>
    </dgm:pt>
    <dgm:pt modelId="{7D43282D-E30D-7D40-8DA0-B4AF3E2814BB}" type="parTrans" cxnId="{B09FD942-8D86-C744-9934-854C699BC14E}">
      <dgm:prSet/>
      <dgm:spPr/>
      <dgm:t>
        <a:bodyPr/>
        <a:lstStyle/>
        <a:p>
          <a:endParaRPr lang="en-US"/>
        </a:p>
      </dgm:t>
    </dgm:pt>
    <dgm:pt modelId="{2F63C682-CA3E-7A44-91BA-59475DD1C455}" type="sibTrans" cxnId="{B09FD942-8D86-C744-9934-854C699BC14E}">
      <dgm:prSet/>
      <dgm:spPr/>
      <dgm:t>
        <a:bodyPr/>
        <a:lstStyle/>
        <a:p>
          <a:endParaRPr lang="en-US"/>
        </a:p>
      </dgm:t>
    </dgm:pt>
    <dgm:pt modelId="{370EC10D-5256-674B-8969-471CDA9B3929}">
      <dgm:prSet phldrT="[Text]"/>
      <dgm:spPr/>
      <dgm:t>
        <a:bodyPr/>
        <a:lstStyle/>
        <a:p>
          <a:r>
            <a:rPr lang="en-US" dirty="0"/>
            <a:t>Tolerance &amp; Withdrawal</a:t>
          </a:r>
        </a:p>
      </dgm:t>
    </dgm:pt>
    <dgm:pt modelId="{A33B7D99-0DFD-D849-8EE2-10290D55EC16}" type="parTrans" cxnId="{6BFB8F29-7BFA-D047-940F-8D72E1A3AB82}">
      <dgm:prSet/>
      <dgm:spPr/>
      <dgm:t>
        <a:bodyPr/>
        <a:lstStyle/>
        <a:p>
          <a:endParaRPr lang="en-US"/>
        </a:p>
      </dgm:t>
    </dgm:pt>
    <dgm:pt modelId="{64441E09-0FB6-3B42-BAAC-BD819D5E00B7}" type="sibTrans" cxnId="{6BFB8F29-7BFA-D047-940F-8D72E1A3AB82}">
      <dgm:prSet/>
      <dgm:spPr/>
      <dgm:t>
        <a:bodyPr/>
        <a:lstStyle/>
        <a:p>
          <a:endParaRPr lang="en-US"/>
        </a:p>
      </dgm:t>
    </dgm:pt>
    <dgm:pt modelId="{D77A30E8-E4FF-734C-958C-6900E059144E}">
      <dgm:prSet phldrT="[Text]"/>
      <dgm:spPr/>
      <dgm:t>
        <a:bodyPr/>
        <a:lstStyle/>
        <a:p>
          <a:r>
            <a:rPr lang="en-US" dirty="0"/>
            <a:t>Motives, Expectancies, etc.</a:t>
          </a:r>
        </a:p>
      </dgm:t>
    </dgm:pt>
    <dgm:pt modelId="{65EE8EAD-A912-6B4D-AF20-5C902F6B000A}" type="parTrans" cxnId="{6343C6D8-451E-E84C-8462-2EC357C21C2A}">
      <dgm:prSet/>
      <dgm:spPr/>
      <dgm:t>
        <a:bodyPr/>
        <a:lstStyle/>
        <a:p>
          <a:endParaRPr lang="en-US"/>
        </a:p>
      </dgm:t>
    </dgm:pt>
    <dgm:pt modelId="{B315D4A8-37E4-FA4A-A8DD-904459702162}" type="sibTrans" cxnId="{6343C6D8-451E-E84C-8462-2EC357C21C2A}">
      <dgm:prSet/>
      <dgm:spPr/>
      <dgm:t>
        <a:bodyPr/>
        <a:lstStyle/>
        <a:p>
          <a:endParaRPr lang="en-US"/>
        </a:p>
      </dgm:t>
    </dgm:pt>
    <dgm:pt modelId="{0F2D3AB7-898C-3243-8A98-254E77B2965C}">
      <dgm:prSet/>
      <dgm:spPr/>
      <dgm:t>
        <a:bodyPr/>
        <a:lstStyle/>
        <a:p>
          <a:r>
            <a:rPr lang="en-US" dirty="0"/>
            <a:t>Peers, Family, &amp; Culture</a:t>
          </a:r>
        </a:p>
      </dgm:t>
    </dgm:pt>
    <dgm:pt modelId="{A7D67029-D508-6042-AE77-4BFA79C5EB46}" type="parTrans" cxnId="{5B8F29A9-5702-694C-B9AE-0C2E52F1D127}">
      <dgm:prSet/>
      <dgm:spPr/>
      <dgm:t>
        <a:bodyPr/>
        <a:lstStyle/>
        <a:p>
          <a:endParaRPr lang="en-US"/>
        </a:p>
      </dgm:t>
    </dgm:pt>
    <dgm:pt modelId="{9A540551-E559-3B49-9BB6-449140605B55}" type="sibTrans" cxnId="{5B8F29A9-5702-694C-B9AE-0C2E52F1D127}">
      <dgm:prSet/>
      <dgm:spPr/>
      <dgm:t>
        <a:bodyPr/>
        <a:lstStyle/>
        <a:p>
          <a:endParaRPr lang="en-US"/>
        </a:p>
      </dgm:t>
    </dgm:pt>
    <dgm:pt modelId="{98A87446-FB2C-B748-A261-6E47ED8C996E}" type="pres">
      <dgm:prSet presAssocID="{59D5A1AF-ED66-7F43-83EB-B74D60083176}" presName="linear" presStyleCnt="0">
        <dgm:presLayoutVars>
          <dgm:animLvl val="lvl"/>
          <dgm:resizeHandles val="exact"/>
        </dgm:presLayoutVars>
      </dgm:prSet>
      <dgm:spPr/>
    </dgm:pt>
    <dgm:pt modelId="{E7E4CD30-1BA3-934E-A1D5-6FCB8179A7A7}" type="pres">
      <dgm:prSet presAssocID="{828CE7F0-DC57-2448-AFCC-1EBC9DF7D84C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4413AF45-9CA1-D342-ACA1-AA059E10147A}" type="pres">
      <dgm:prSet presAssocID="{B6D80764-8F5B-DA42-B886-01AE128D5430}" presName="spacer" presStyleCnt="0"/>
      <dgm:spPr/>
    </dgm:pt>
    <dgm:pt modelId="{A8F1A7CE-62AF-7744-86C0-B348A4768AB2}" type="pres">
      <dgm:prSet presAssocID="{D6B6E973-C21F-2F43-AF9F-7566560D930A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11E1EA81-FF50-CD44-BFCC-D37EA81DEFA4}" type="pres">
      <dgm:prSet presAssocID="{CF6EDA10-A9F0-6346-8E10-0DE405864DFB}" presName="spacer" presStyleCnt="0"/>
      <dgm:spPr/>
    </dgm:pt>
    <dgm:pt modelId="{46BCC139-8DF9-964C-8952-B944A17CF45A}" type="pres">
      <dgm:prSet presAssocID="{7D7D3B86-B737-6B48-A5E7-A04337EDCD6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C329A429-6E3C-324B-9998-C29F249D9465}" type="pres">
      <dgm:prSet presAssocID="{2F63C682-CA3E-7A44-91BA-59475DD1C455}" presName="spacer" presStyleCnt="0"/>
      <dgm:spPr/>
    </dgm:pt>
    <dgm:pt modelId="{6FB15709-837E-9342-82DF-BA84CF514BF3}" type="pres">
      <dgm:prSet presAssocID="{370EC10D-5256-674B-8969-471CDA9B3929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F1A42FCB-D6F5-CF46-8C01-8E3811793D79}" type="pres">
      <dgm:prSet presAssocID="{64441E09-0FB6-3B42-BAAC-BD819D5E00B7}" presName="spacer" presStyleCnt="0"/>
      <dgm:spPr/>
    </dgm:pt>
    <dgm:pt modelId="{7C899057-921E-DD41-B76E-0F8A803CACA7}" type="pres">
      <dgm:prSet presAssocID="{D77A30E8-E4FF-734C-958C-6900E059144E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A77B938B-ED51-6743-995C-90AE86AE335E}" type="pres">
      <dgm:prSet presAssocID="{B315D4A8-37E4-FA4A-A8DD-904459702162}" presName="spacer" presStyleCnt="0"/>
      <dgm:spPr/>
    </dgm:pt>
    <dgm:pt modelId="{701F8976-5FA5-9740-93E8-1490DD88B7D0}" type="pres">
      <dgm:prSet presAssocID="{0F2D3AB7-898C-3243-8A98-254E77B2965C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F2A98124-8AA0-F841-9F28-159A3CF6D9D5}" type="presOf" srcId="{0F2D3AB7-898C-3243-8A98-254E77B2965C}" destId="{701F8976-5FA5-9740-93E8-1490DD88B7D0}" srcOrd="0" destOrd="0" presId="urn:microsoft.com/office/officeart/2005/8/layout/vList2"/>
    <dgm:cxn modelId="{6BFB8F29-7BFA-D047-940F-8D72E1A3AB82}" srcId="{59D5A1AF-ED66-7F43-83EB-B74D60083176}" destId="{370EC10D-5256-674B-8969-471CDA9B3929}" srcOrd="3" destOrd="0" parTransId="{A33B7D99-0DFD-D849-8EE2-10290D55EC16}" sibTransId="{64441E09-0FB6-3B42-BAAC-BD819D5E00B7}"/>
    <dgm:cxn modelId="{84EA3E31-67B2-1645-9FC9-F9ED93DFB8F9}" srcId="{59D5A1AF-ED66-7F43-83EB-B74D60083176}" destId="{828CE7F0-DC57-2448-AFCC-1EBC9DF7D84C}" srcOrd="0" destOrd="0" parTransId="{303FB9EF-DDE3-CA49-B05B-287FF1F06D30}" sibTransId="{B6D80764-8F5B-DA42-B886-01AE128D5430}"/>
    <dgm:cxn modelId="{B09FD942-8D86-C744-9934-854C699BC14E}" srcId="{59D5A1AF-ED66-7F43-83EB-B74D60083176}" destId="{7D7D3B86-B737-6B48-A5E7-A04337EDCD6F}" srcOrd="2" destOrd="0" parTransId="{7D43282D-E30D-7D40-8DA0-B4AF3E2814BB}" sibTransId="{2F63C682-CA3E-7A44-91BA-59475DD1C455}"/>
    <dgm:cxn modelId="{94C684A6-46E8-C445-BE5B-492E1A064DFD}" srcId="{59D5A1AF-ED66-7F43-83EB-B74D60083176}" destId="{D6B6E973-C21F-2F43-AF9F-7566560D930A}" srcOrd="1" destOrd="0" parTransId="{EA4A350B-FFFD-6F4F-973D-62C264107050}" sibTransId="{CF6EDA10-A9F0-6346-8E10-0DE405864DFB}"/>
    <dgm:cxn modelId="{5B8F29A9-5702-694C-B9AE-0C2E52F1D127}" srcId="{59D5A1AF-ED66-7F43-83EB-B74D60083176}" destId="{0F2D3AB7-898C-3243-8A98-254E77B2965C}" srcOrd="5" destOrd="0" parTransId="{A7D67029-D508-6042-AE77-4BFA79C5EB46}" sibTransId="{9A540551-E559-3B49-9BB6-449140605B55}"/>
    <dgm:cxn modelId="{F7ECD1AD-A4CB-8D41-9D08-6DD3B30DACB0}" type="presOf" srcId="{D77A30E8-E4FF-734C-958C-6900E059144E}" destId="{7C899057-921E-DD41-B76E-0F8A803CACA7}" srcOrd="0" destOrd="0" presId="urn:microsoft.com/office/officeart/2005/8/layout/vList2"/>
    <dgm:cxn modelId="{C83187C8-1792-894F-B697-1E2C5DA33490}" type="presOf" srcId="{370EC10D-5256-674B-8969-471CDA9B3929}" destId="{6FB15709-837E-9342-82DF-BA84CF514BF3}" srcOrd="0" destOrd="0" presId="urn:microsoft.com/office/officeart/2005/8/layout/vList2"/>
    <dgm:cxn modelId="{4CDE37CB-3009-EB46-BCCE-63E76A8944BF}" type="presOf" srcId="{D6B6E973-C21F-2F43-AF9F-7566560D930A}" destId="{A8F1A7CE-62AF-7744-86C0-B348A4768AB2}" srcOrd="0" destOrd="0" presId="urn:microsoft.com/office/officeart/2005/8/layout/vList2"/>
    <dgm:cxn modelId="{BF3883D3-1553-C24C-A982-3C21B68EDEF7}" type="presOf" srcId="{828CE7F0-DC57-2448-AFCC-1EBC9DF7D84C}" destId="{E7E4CD30-1BA3-934E-A1D5-6FCB8179A7A7}" srcOrd="0" destOrd="0" presId="urn:microsoft.com/office/officeart/2005/8/layout/vList2"/>
    <dgm:cxn modelId="{5E3931D6-56EF-4D4E-8DE7-6CB772BFADC5}" type="presOf" srcId="{59D5A1AF-ED66-7F43-83EB-B74D60083176}" destId="{98A87446-FB2C-B748-A261-6E47ED8C996E}" srcOrd="0" destOrd="0" presId="urn:microsoft.com/office/officeart/2005/8/layout/vList2"/>
    <dgm:cxn modelId="{6343C6D8-451E-E84C-8462-2EC357C21C2A}" srcId="{59D5A1AF-ED66-7F43-83EB-B74D60083176}" destId="{D77A30E8-E4FF-734C-958C-6900E059144E}" srcOrd="4" destOrd="0" parTransId="{65EE8EAD-A912-6B4D-AF20-5C902F6B000A}" sibTransId="{B315D4A8-37E4-FA4A-A8DD-904459702162}"/>
    <dgm:cxn modelId="{2AD120E9-10AB-E843-9754-716B999A5149}" type="presOf" srcId="{7D7D3B86-B737-6B48-A5E7-A04337EDCD6F}" destId="{46BCC139-8DF9-964C-8952-B944A17CF45A}" srcOrd="0" destOrd="0" presId="urn:microsoft.com/office/officeart/2005/8/layout/vList2"/>
    <dgm:cxn modelId="{A9B75E96-5A00-9948-89D4-7530E4541488}" type="presParOf" srcId="{98A87446-FB2C-B748-A261-6E47ED8C996E}" destId="{E7E4CD30-1BA3-934E-A1D5-6FCB8179A7A7}" srcOrd="0" destOrd="0" presId="urn:microsoft.com/office/officeart/2005/8/layout/vList2"/>
    <dgm:cxn modelId="{47CB673F-1BF0-D447-B411-7008FBFC3117}" type="presParOf" srcId="{98A87446-FB2C-B748-A261-6E47ED8C996E}" destId="{4413AF45-9CA1-D342-ACA1-AA059E10147A}" srcOrd="1" destOrd="0" presId="urn:microsoft.com/office/officeart/2005/8/layout/vList2"/>
    <dgm:cxn modelId="{5CF7C382-4A38-9940-A983-DA4FD20B7C70}" type="presParOf" srcId="{98A87446-FB2C-B748-A261-6E47ED8C996E}" destId="{A8F1A7CE-62AF-7744-86C0-B348A4768AB2}" srcOrd="2" destOrd="0" presId="urn:microsoft.com/office/officeart/2005/8/layout/vList2"/>
    <dgm:cxn modelId="{8CC7EEE1-8F55-1741-BBFE-D2E0890D9156}" type="presParOf" srcId="{98A87446-FB2C-B748-A261-6E47ED8C996E}" destId="{11E1EA81-FF50-CD44-BFCC-D37EA81DEFA4}" srcOrd="3" destOrd="0" presId="urn:microsoft.com/office/officeart/2005/8/layout/vList2"/>
    <dgm:cxn modelId="{E7C8E842-6019-1F4F-A34F-4DAB451B1268}" type="presParOf" srcId="{98A87446-FB2C-B748-A261-6E47ED8C996E}" destId="{46BCC139-8DF9-964C-8952-B944A17CF45A}" srcOrd="4" destOrd="0" presId="urn:microsoft.com/office/officeart/2005/8/layout/vList2"/>
    <dgm:cxn modelId="{C5352C38-DCFA-BF46-A3AA-EBC2C7F6ADAE}" type="presParOf" srcId="{98A87446-FB2C-B748-A261-6E47ED8C996E}" destId="{C329A429-6E3C-324B-9998-C29F249D9465}" srcOrd="5" destOrd="0" presId="urn:microsoft.com/office/officeart/2005/8/layout/vList2"/>
    <dgm:cxn modelId="{79C36C2A-9C85-034E-9282-DE5FF4EE368D}" type="presParOf" srcId="{98A87446-FB2C-B748-A261-6E47ED8C996E}" destId="{6FB15709-837E-9342-82DF-BA84CF514BF3}" srcOrd="6" destOrd="0" presId="urn:microsoft.com/office/officeart/2005/8/layout/vList2"/>
    <dgm:cxn modelId="{53CB80CF-8BF7-8948-8AEF-3E97DC3AD7B2}" type="presParOf" srcId="{98A87446-FB2C-B748-A261-6E47ED8C996E}" destId="{F1A42FCB-D6F5-CF46-8C01-8E3811793D79}" srcOrd="7" destOrd="0" presId="urn:microsoft.com/office/officeart/2005/8/layout/vList2"/>
    <dgm:cxn modelId="{5D77C41B-95CB-2641-A4FC-AA111E9DA2CD}" type="presParOf" srcId="{98A87446-FB2C-B748-A261-6E47ED8C996E}" destId="{7C899057-921E-DD41-B76E-0F8A803CACA7}" srcOrd="8" destOrd="0" presId="urn:microsoft.com/office/officeart/2005/8/layout/vList2"/>
    <dgm:cxn modelId="{C85C5AB3-0F78-024C-8D57-220C35BB4387}" type="presParOf" srcId="{98A87446-FB2C-B748-A261-6E47ED8C996E}" destId="{A77B938B-ED51-6743-995C-90AE86AE335E}" srcOrd="9" destOrd="0" presId="urn:microsoft.com/office/officeart/2005/8/layout/vList2"/>
    <dgm:cxn modelId="{DB584C83-C64C-2D4A-A89C-730B4A363F87}" type="presParOf" srcId="{98A87446-FB2C-B748-A261-6E47ED8C996E}" destId="{701F8976-5FA5-9740-93E8-1490DD88B7D0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F7A240-FC4E-4626-A296-FF590CADCA69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77CB26E-E091-4DC5-A60E-05906D209145}">
      <dgm:prSet/>
      <dgm:spPr/>
      <dgm:t>
        <a:bodyPr/>
        <a:lstStyle/>
        <a:p>
          <a:r>
            <a:rPr lang="en-US"/>
            <a:t>Drugs produce different symptoms when the drug leaves the body.</a:t>
          </a:r>
        </a:p>
      </dgm:t>
    </dgm:pt>
    <dgm:pt modelId="{C9BA8564-CA3B-45F4-8F0B-7FAA21A8A766}" type="parTrans" cxnId="{9ABED661-C95E-4847-BB2F-A995C9F07DEC}">
      <dgm:prSet/>
      <dgm:spPr/>
      <dgm:t>
        <a:bodyPr/>
        <a:lstStyle/>
        <a:p>
          <a:endParaRPr lang="en-US"/>
        </a:p>
      </dgm:t>
    </dgm:pt>
    <dgm:pt modelId="{D84BD535-DEEC-4F70-B3D6-F4D103EE7ED9}" type="sibTrans" cxnId="{9ABED661-C95E-4847-BB2F-A995C9F07DEC}">
      <dgm:prSet/>
      <dgm:spPr/>
      <dgm:t>
        <a:bodyPr/>
        <a:lstStyle/>
        <a:p>
          <a:endParaRPr lang="en-US"/>
        </a:p>
      </dgm:t>
    </dgm:pt>
    <dgm:pt modelId="{7801EA88-B936-4597-806D-19A355CFD913}">
      <dgm:prSet/>
      <dgm:spPr/>
      <dgm:t>
        <a:bodyPr/>
        <a:lstStyle/>
        <a:p>
          <a:r>
            <a:rPr lang="en-US"/>
            <a:t>Opioids: chills, headaches, cramps, tremors, panic, loss of appetite, irritability, etc.</a:t>
          </a:r>
        </a:p>
      </dgm:t>
    </dgm:pt>
    <dgm:pt modelId="{4A449887-D2F8-43E4-8CCC-9FEA40E82644}" type="parTrans" cxnId="{71203494-DC68-4297-B53E-93C04C553345}">
      <dgm:prSet/>
      <dgm:spPr/>
      <dgm:t>
        <a:bodyPr/>
        <a:lstStyle/>
        <a:p>
          <a:endParaRPr lang="en-US"/>
        </a:p>
      </dgm:t>
    </dgm:pt>
    <dgm:pt modelId="{105C097F-1375-415B-9FF3-F75A0FC95E58}" type="sibTrans" cxnId="{71203494-DC68-4297-B53E-93C04C553345}">
      <dgm:prSet/>
      <dgm:spPr/>
      <dgm:t>
        <a:bodyPr/>
        <a:lstStyle/>
        <a:p>
          <a:endParaRPr lang="en-US"/>
        </a:p>
      </dgm:t>
    </dgm:pt>
    <dgm:pt modelId="{CA757161-9BD4-4E17-A5E9-81ECB413F7B5}">
      <dgm:prSet/>
      <dgm:spPr/>
      <dgm:t>
        <a:bodyPr/>
        <a:lstStyle/>
        <a:p>
          <a:r>
            <a:rPr lang="en-US"/>
            <a:t>http://www.youtube.com/watch?v=NaMgdlUcsko</a:t>
          </a:r>
        </a:p>
      </dgm:t>
    </dgm:pt>
    <dgm:pt modelId="{1B642E48-E4B9-4105-A180-6C25C4FF3291}" type="parTrans" cxnId="{A5E7C967-226D-4E0B-B46E-A453BBBD1DC6}">
      <dgm:prSet/>
      <dgm:spPr/>
      <dgm:t>
        <a:bodyPr/>
        <a:lstStyle/>
        <a:p>
          <a:endParaRPr lang="en-US"/>
        </a:p>
      </dgm:t>
    </dgm:pt>
    <dgm:pt modelId="{4731FEFE-C0BF-4E58-9403-5557643E6336}" type="sibTrans" cxnId="{A5E7C967-226D-4E0B-B46E-A453BBBD1DC6}">
      <dgm:prSet/>
      <dgm:spPr/>
      <dgm:t>
        <a:bodyPr/>
        <a:lstStyle/>
        <a:p>
          <a:endParaRPr lang="en-US"/>
        </a:p>
      </dgm:t>
    </dgm:pt>
    <dgm:pt modelId="{C6AAF270-CE36-409F-8E8D-109B9512A212}">
      <dgm:prSet/>
      <dgm:spPr/>
      <dgm:t>
        <a:bodyPr/>
        <a:lstStyle/>
        <a:p>
          <a:r>
            <a:rPr lang="en-US"/>
            <a:t>Caffeine: irritability, restlessness, headaches</a:t>
          </a:r>
        </a:p>
      </dgm:t>
    </dgm:pt>
    <dgm:pt modelId="{F4D0746A-7202-4FB5-BEC9-B7E4F93D89C4}" type="parTrans" cxnId="{01836ECA-D82E-49D0-A2AF-C5756F347A43}">
      <dgm:prSet/>
      <dgm:spPr/>
      <dgm:t>
        <a:bodyPr/>
        <a:lstStyle/>
        <a:p>
          <a:endParaRPr lang="en-US"/>
        </a:p>
      </dgm:t>
    </dgm:pt>
    <dgm:pt modelId="{B69B1E6B-8F62-449A-9BE9-695396F19370}" type="sibTrans" cxnId="{01836ECA-D82E-49D0-A2AF-C5756F347A43}">
      <dgm:prSet/>
      <dgm:spPr/>
      <dgm:t>
        <a:bodyPr/>
        <a:lstStyle/>
        <a:p>
          <a:endParaRPr lang="en-US"/>
        </a:p>
      </dgm:t>
    </dgm:pt>
    <dgm:pt modelId="{C8E24F97-1450-40CA-BEEB-CADFCA994EDF}">
      <dgm:prSet/>
      <dgm:spPr/>
      <dgm:t>
        <a:bodyPr/>
        <a:lstStyle/>
        <a:p>
          <a:r>
            <a:rPr lang="en-US"/>
            <a:t>LSD: none</a:t>
          </a:r>
        </a:p>
      </dgm:t>
    </dgm:pt>
    <dgm:pt modelId="{99797914-B02D-432C-9F9A-C4C69FA3CAAC}" type="parTrans" cxnId="{4E4BFBAE-30A3-4240-8DF7-C4235C90DE23}">
      <dgm:prSet/>
      <dgm:spPr/>
      <dgm:t>
        <a:bodyPr/>
        <a:lstStyle/>
        <a:p>
          <a:endParaRPr lang="en-US"/>
        </a:p>
      </dgm:t>
    </dgm:pt>
    <dgm:pt modelId="{F6CC9DF7-2EAE-44BD-94BA-59DCFF8E6A88}" type="sibTrans" cxnId="{4E4BFBAE-30A3-4240-8DF7-C4235C90DE23}">
      <dgm:prSet/>
      <dgm:spPr/>
      <dgm:t>
        <a:bodyPr/>
        <a:lstStyle/>
        <a:p>
          <a:endParaRPr lang="en-US"/>
        </a:p>
      </dgm:t>
    </dgm:pt>
    <dgm:pt modelId="{B12AC21E-78FC-754F-BF60-8725923B7A8D}" type="pres">
      <dgm:prSet presAssocID="{EAF7A240-FC4E-4626-A296-FF590CADCA69}" presName="vert0" presStyleCnt="0">
        <dgm:presLayoutVars>
          <dgm:dir/>
          <dgm:animOne val="branch"/>
          <dgm:animLvl val="lvl"/>
        </dgm:presLayoutVars>
      </dgm:prSet>
      <dgm:spPr/>
    </dgm:pt>
    <dgm:pt modelId="{3D8BD690-C77B-F64E-817A-4E96C273709E}" type="pres">
      <dgm:prSet presAssocID="{C77CB26E-E091-4DC5-A60E-05906D209145}" presName="thickLine" presStyleLbl="alignNode1" presStyleIdx="0" presStyleCnt="5"/>
      <dgm:spPr/>
    </dgm:pt>
    <dgm:pt modelId="{ACE59B05-027E-CA49-90B3-45BFC54028E4}" type="pres">
      <dgm:prSet presAssocID="{C77CB26E-E091-4DC5-A60E-05906D209145}" presName="horz1" presStyleCnt="0"/>
      <dgm:spPr/>
    </dgm:pt>
    <dgm:pt modelId="{1AEF465C-3D28-0E46-9231-41E091884447}" type="pres">
      <dgm:prSet presAssocID="{C77CB26E-E091-4DC5-A60E-05906D209145}" presName="tx1" presStyleLbl="revTx" presStyleIdx="0" presStyleCnt="5"/>
      <dgm:spPr/>
    </dgm:pt>
    <dgm:pt modelId="{B77FA99D-C157-434F-9A85-1230CECFFD2D}" type="pres">
      <dgm:prSet presAssocID="{C77CB26E-E091-4DC5-A60E-05906D209145}" presName="vert1" presStyleCnt="0"/>
      <dgm:spPr/>
    </dgm:pt>
    <dgm:pt modelId="{5B535159-430F-7C4C-8467-35B8C4B08A28}" type="pres">
      <dgm:prSet presAssocID="{7801EA88-B936-4597-806D-19A355CFD913}" presName="thickLine" presStyleLbl="alignNode1" presStyleIdx="1" presStyleCnt="5"/>
      <dgm:spPr/>
    </dgm:pt>
    <dgm:pt modelId="{73D4B1F4-3DAA-294E-AF46-339E5548A7C0}" type="pres">
      <dgm:prSet presAssocID="{7801EA88-B936-4597-806D-19A355CFD913}" presName="horz1" presStyleCnt="0"/>
      <dgm:spPr/>
    </dgm:pt>
    <dgm:pt modelId="{AAC0CDD0-D880-3C4B-A16F-FD0A50A14ACE}" type="pres">
      <dgm:prSet presAssocID="{7801EA88-B936-4597-806D-19A355CFD913}" presName="tx1" presStyleLbl="revTx" presStyleIdx="1" presStyleCnt="5"/>
      <dgm:spPr/>
    </dgm:pt>
    <dgm:pt modelId="{80507D8C-B70C-4A41-9A50-398599508B45}" type="pres">
      <dgm:prSet presAssocID="{7801EA88-B936-4597-806D-19A355CFD913}" presName="vert1" presStyleCnt="0"/>
      <dgm:spPr/>
    </dgm:pt>
    <dgm:pt modelId="{8F6BA0DC-0F43-6640-9B5A-37878740A9C5}" type="pres">
      <dgm:prSet presAssocID="{CA757161-9BD4-4E17-A5E9-81ECB413F7B5}" presName="thickLine" presStyleLbl="alignNode1" presStyleIdx="2" presStyleCnt="5"/>
      <dgm:spPr/>
    </dgm:pt>
    <dgm:pt modelId="{8E874CF6-ED70-0E4A-9CC2-724CE265DEB2}" type="pres">
      <dgm:prSet presAssocID="{CA757161-9BD4-4E17-A5E9-81ECB413F7B5}" presName="horz1" presStyleCnt="0"/>
      <dgm:spPr/>
    </dgm:pt>
    <dgm:pt modelId="{097321EF-E787-8445-B346-D83CA0E76691}" type="pres">
      <dgm:prSet presAssocID="{CA757161-9BD4-4E17-A5E9-81ECB413F7B5}" presName="tx1" presStyleLbl="revTx" presStyleIdx="2" presStyleCnt="5"/>
      <dgm:spPr/>
    </dgm:pt>
    <dgm:pt modelId="{CB600A4F-0C56-7E4E-AB9D-89E0FC15EBD8}" type="pres">
      <dgm:prSet presAssocID="{CA757161-9BD4-4E17-A5E9-81ECB413F7B5}" presName="vert1" presStyleCnt="0"/>
      <dgm:spPr/>
    </dgm:pt>
    <dgm:pt modelId="{CD1C759F-B2CE-9146-B6C9-321DDB2E6D7C}" type="pres">
      <dgm:prSet presAssocID="{C6AAF270-CE36-409F-8E8D-109B9512A212}" presName="thickLine" presStyleLbl="alignNode1" presStyleIdx="3" presStyleCnt="5"/>
      <dgm:spPr/>
    </dgm:pt>
    <dgm:pt modelId="{3DD03ADA-12C2-BE4E-B8C8-53D0370842FA}" type="pres">
      <dgm:prSet presAssocID="{C6AAF270-CE36-409F-8E8D-109B9512A212}" presName="horz1" presStyleCnt="0"/>
      <dgm:spPr/>
    </dgm:pt>
    <dgm:pt modelId="{5E362C89-657F-8043-9350-4EE4559F8A32}" type="pres">
      <dgm:prSet presAssocID="{C6AAF270-CE36-409F-8E8D-109B9512A212}" presName="tx1" presStyleLbl="revTx" presStyleIdx="3" presStyleCnt="5"/>
      <dgm:spPr/>
    </dgm:pt>
    <dgm:pt modelId="{CF3A78E6-3880-E748-B5A1-80BB296EC504}" type="pres">
      <dgm:prSet presAssocID="{C6AAF270-CE36-409F-8E8D-109B9512A212}" presName="vert1" presStyleCnt="0"/>
      <dgm:spPr/>
    </dgm:pt>
    <dgm:pt modelId="{4893F679-8EFF-FA40-A604-3C0DBDE99697}" type="pres">
      <dgm:prSet presAssocID="{C8E24F97-1450-40CA-BEEB-CADFCA994EDF}" presName="thickLine" presStyleLbl="alignNode1" presStyleIdx="4" presStyleCnt="5"/>
      <dgm:spPr/>
    </dgm:pt>
    <dgm:pt modelId="{62F7A74D-F7CA-8F4F-93DF-4F52C17D0E18}" type="pres">
      <dgm:prSet presAssocID="{C8E24F97-1450-40CA-BEEB-CADFCA994EDF}" presName="horz1" presStyleCnt="0"/>
      <dgm:spPr/>
    </dgm:pt>
    <dgm:pt modelId="{2194B696-A718-BA44-9B3A-8AE8779A8989}" type="pres">
      <dgm:prSet presAssocID="{C8E24F97-1450-40CA-BEEB-CADFCA994EDF}" presName="tx1" presStyleLbl="revTx" presStyleIdx="4" presStyleCnt="5"/>
      <dgm:spPr/>
    </dgm:pt>
    <dgm:pt modelId="{0F40E1D8-9AA1-964F-829D-6CA5D788609C}" type="pres">
      <dgm:prSet presAssocID="{C8E24F97-1450-40CA-BEEB-CADFCA994EDF}" presName="vert1" presStyleCnt="0"/>
      <dgm:spPr/>
    </dgm:pt>
  </dgm:ptLst>
  <dgm:cxnLst>
    <dgm:cxn modelId="{9ABED661-C95E-4847-BB2F-A995C9F07DEC}" srcId="{EAF7A240-FC4E-4626-A296-FF590CADCA69}" destId="{C77CB26E-E091-4DC5-A60E-05906D209145}" srcOrd="0" destOrd="0" parTransId="{C9BA8564-CA3B-45F4-8F0B-7FAA21A8A766}" sibTransId="{D84BD535-DEEC-4F70-B3D6-F4D103EE7ED9}"/>
    <dgm:cxn modelId="{A5E7C967-226D-4E0B-B46E-A453BBBD1DC6}" srcId="{EAF7A240-FC4E-4626-A296-FF590CADCA69}" destId="{CA757161-9BD4-4E17-A5E9-81ECB413F7B5}" srcOrd="2" destOrd="0" parTransId="{1B642E48-E4B9-4105-A180-6C25C4FF3291}" sibTransId="{4731FEFE-C0BF-4E58-9403-5557643E6336}"/>
    <dgm:cxn modelId="{FF8A0D8F-EFD8-D74C-9D4F-D54E80282EE7}" type="presOf" srcId="{C77CB26E-E091-4DC5-A60E-05906D209145}" destId="{1AEF465C-3D28-0E46-9231-41E091884447}" srcOrd="0" destOrd="0" presId="urn:microsoft.com/office/officeart/2008/layout/LinedList"/>
    <dgm:cxn modelId="{71203494-DC68-4297-B53E-93C04C553345}" srcId="{EAF7A240-FC4E-4626-A296-FF590CADCA69}" destId="{7801EA88-B936-4597-806D-19A355CFD913}" srcOrd="1" destOrd="0" parTransId="{4A449887-D2F8-43E4-8CCC-9FEA40E82644}" sibTransId="{105C097F-1375-415B-9FF3-F75A0FC95E58}"/>
    <dgm:cxn modelId="{4E4BFBAE-30A3-4240-8DF7-C4235C90DE23}" srcId="{EAF7A240-FC4E-4626-A296-FF590CADCA69}" destId="{C8E24F97-1450-40CA-BEEB-CADFCA994EDF}" srcOrd="4" destOrd="0" parTransId="{99797914-B02D-432C-9F9A-C4C69FA3CAAC}" sibTransId="{F6CC9DF7-2EAE-44BD-94BA-59DCFF8E6A88}"/>
    <dgm:cxn modelId="{05F0D1BE-18B5-1543-B779-343967F76B5C}" type="presOf" srcId="{7801EA88-B936-4597-806D-19A355CFD913}" destId="{AAC0CDD0-D880-3C4B-A16F-FD0A50A14ACE}" srcOrd="0" destOrd="0" presId="urn:microsoft.com/office/officeart/2008/layout/LinedList"/>
    <dgm:cxn modelId="{01836ECA-D82E-49D0-A2AF-C5756F347A43}" srcId="{EAF7A240-FC4E-4626-A296-FF590CADCA69}" destId="{C6AAF270-CE36-409F-8E8D-109B9512A212}" srcOrd="3" destOrd="0" parTransId="{F4D0746A-7202-4FB5-BEC9-B7E4F93D89C4}" sibTransId="{B69B1E6B-8F62-449A-9BE9-695396F19370}"/>
    <dgm:cxn modelId="{D6A967E7-9907-5240-AC49-16531DEE3778}" type="presOf" srcId="{EAF7A240-FC4E-4626-A296-FF590CADCA69}" destId="{B12AC21E-78FC-754F-BF60-8725923B7A8D}" srcOrd="0" destOrd="0" presId="urn:microsoft.com/office/officeart/2008/layout/LinedList"/>
    <dgm:cxn modelId="{EC1D65EC-C0F2-574A-B6B8-5859F10300A0}" type="presOf" srcId="{C8E24F97-1450-40CA-BEEB-CADFCA994EDF}" destId="{2194B696-A718-BA44-9B3A-8AE8779A8989}" srcOrd="0" destOrd="0" presId="urn:microsoft.com/office/officeart/2008/layout/LinedList"/>
    <dgm:cxn modelId="{36BFE8F1-5A0A-2D4A-96A4-BFDF1CAA253C}" type="presOf" srcId="{CA757161-9BD4-4E17-A5E9-81ECB413F7B5}" destId="{097321EF-E787-8445-B346-D83CA0E76691}" srcOrd="0" destOrd="0" presId="urn:microsoft.com/office/officeart/2008/layout/LinedList"/>
    <dgm:cxn modelId="{F1CD07F2-9E8F-024D-8015-7A9BD715F257}" type="presOf" srcId="{C6AAF270-CE36-409F-8E8D-109B9512A212}" destId="{5E362C89-657F-8043-9350-4EE4559F8A32}" srcOrd="0" destOrd="0" presId="urn:microsoft.com/office/officeart/2008/layout/LinedList"/>
    <dgm:cxn modelId="{2DBE0ED6-6E02-4E41-9BA8-5EFC9449E402}" type="presParOf" srcId="{B12AC21E-78FC-754F-BF60-8725923B7A8D}" destId="{3D8BD690-C77B-F64E-817A-4E96C273709E}" srcOrd="0" destOrd="0" presId="urn:microsoft.com/office/officeart/2008/layout/LinedList"/>
    <dgm:cxn modelId="{5F6F1F06-2898-5F45-9CBB-72E3458B8DEE}" type="presParOf" srcId="{B12AC21E-78FC-754F-BF60-8725923B7A8D}" destId="{ACE59B05-027E-CA49-90B3-45BFC54028E4}" srcOrd="1" destOrd="0" presId="urn:microsoft.com/office/officeart/2008/layout/LinedList"/>
    <dgm:cxn modelId="{519BBC56-C5A9-5143-A7CC-08B464EB120E}" type="presParOf" srcId="{ACE59B05-027E-CA49-90B3-45BFC54028E4}" destId="{1AEF465C-3D28-0E46-9231-41E091884447}" srcOrd="0" destOrd="0" presId="urn:microsoft.com/office/officeart/2008/layout/LinedList"/>
    <dgm:cxn modelId="{269B9704-2402-9F4C-A91C-FDB60BC412C4}" type="presParOf" srcId="{ACE59B05-027E-CA49-90B3-45BFC54028E4}" destId="{B77FA99D-C157-434F-9A85-1230CECFFD2D}" srcOrd="1" destOrd="0" presId="urn:microsoft.com/office/officeart/2008/layout/LinedList"/>
    <dgm:cxn modelId="{B338774A-3729-D142-9FE8-1AACC7EA559D}" type="presParOf" srcId="{B12AC21E-78FC-754F-BF60-8725923B7A8D}" destId="{5B535159-430F-7C4C-8467-35B8C4B08A28}" srcOrd="2" destOrd="0" presId="urn:microsoft.com/office/officeart/2008/layout/LinedList"/>
    <dgm:cxn modelId="{439D3720-CF42-BF49-978B-57CDEE3C8E12}" type="presParOf" srcId="{B12AC21E-78FC-754F-BF60-8725923B7A8D}" destId="{73D4B1F4-3DAA-294E-AF46-339E5548A7C0}" srcOrd="3" destOrd="0" presId="urn:microsoft.com/office/officeart/2008/layout/LinedList"/>
    <dgm:cxn modelId="{7C6C6C46-F3D2-7544-94A2-379E54EF5C98}" type="presParOf" srcId="{73D4B1F4-3DAA-294E-AF46-339E5548A7C0}" destId="{AAC0CDD0-D880-3C4B-A16F-FD0A50A14ACE}" srcOrd="0" destOrd="0" presId="urn:microsoft.com/office/officeart/2008/layout/LinedList"/>
    <dgm:cxn modelId="{C00A4FA5-EB13-5C44-B68B-474A0DCFE77A}" type="presParOf" srcId="{73D4B1F4-3DAA-294E-AF46-339E5548A7C0}" destId="{80507D8C-B70C-4A41-9A50-398599508B45}" srcOrd="1" destOrd="0" presId="urn:microsoft.com/office/officeart/2008/layout/LinedList"/>
    <dgm:cxn modelId="{272E4494-B9BB-5142-9F86-9706A09E882F}" type="presParOf" srcId="{B12AC21E-78FC-754F-BF60-8725923B7A8D}" destId="{8F6BA0DC-0F43-6640-9B5A-37878740A9C5}" srcOrd="4" destOrd="0" presId="urn:microsoft.com/office/officeart/2008/layout/LinedList"/>
    <dgm:cxn modelId="{B3CE96A0-3128-414D-8B36-EC0F8480540D}" type="presParOf" srcId="{B12AC21E-78FC-754F-BF60-8725923B7A8D}" destId="{8E874CF6-ED70-0E4A-9CC2-724CE265DEB2}" srcOrd="5" destOrd="0" presId="urn:microsoft.com/office/officeart/2008/layout/LinedList"/>
    <dgm:cxn modelId="{8CC22A77-0DA7-C048-9986-111FC5665412}" type="presParOf" srcId="{8E874CF6-ED70-0E4A-9CC2-724CE265DEB2}" destId="{097321EF-E787-8445-B346-D83CA0E76691}" srcOrd="0" destOrd="0" presId="urn:microsoft.com/office/officeart/2008/layout/LinedList"/>
    <dgm:cxn modelId="{B5BD3A3E-EECA-CD46-A91A-98E966AB863E}" type="presParOf" srcId="{8E874CF6-ED70-0E4A-9CC2-724CE265DEB2}" destId="{CB600A4F-0C56-7E4E-AB9D-89E0FC15EBD8}" srcOrd="1" destOrd="0" presId="urn:microsoft.com/office/officeart/2008/layout/LinedList"/>
    <dgm:cxn modelId="{E14974DE-B1EE-B54C-9220-58DAAB3D287F}" type="presParOf" srcId="{B12AC21E-78FC-754F-BF60-8725923B7A8D}" destId="{CD1C759F-B2CE-9146-B6C9-321DDB2E6D7C}" srcOrd="6" destOrd="0" presId="urn:microsoft.com/office/officeart/2008/layout/LinedList"/>
    <dgm:cxn modelId="{B48E26EC-C09B-6D44-B72D-669443BA1ACA}" type="presParOf" srcId="{B12AC21E-78FC-754F-BF60-8725923B7A8D}" destId="{3DD03ADA-12C2-BE4E-B8C8-53D0370842FA}" srcOrd="7" destOrd="0" presId="urn:microsoft.com/office/officeart/2008/layout/LinedList"/>
    <dgm:cxn modelId="{F8994C4B-8DD4-1F45-9773-C0A61C065DA2}" type="presParOf" srcId="{3DD03ADA-12C2-BE4E-B8C8-53D0370842FA}" destId="{5E362C89-657F-8043-9350-4EE4559F8A32}" srcOrd="0" destOrd="0" presId="urn:microsoft.com/office/officeart/2008/layout/LinedList"/>
    <dgm:cxn modelId="{CEA6B484-DFA7-FC43-B9AC-329AA8EF9D2A}" type="presParOf" srcId="{3DD03ADA-12C2-BE4E-B8C8-53D0370842FA}" destId="{CF3A78E6-3880-E748-B5A1-80BB296EC504}" srcOrd="1" destOrd="0" presId="urn:microsoft.com/office/officeart/2008/layout/LinedList"/>
    <dgm:cxn modelId="{7EEF1EF6-2498-1540-A153-571D7D5B0CFD}" type="presParOf" srcId="{B12AC21E-78FC-754F-BF60-8725923B7A8D}" destId="{4893F679-8EFF-FA40-A604-3C0DBDE99697}" srcOrd="8" destOrd="0" presId="urn:microsoft.com/office/officeart/2008/layout/LinedList"/>
    <dgm:cxn modelId="{B343B6F9-7C31-ED46-9AF6-19119DDA7025}" type="presParOf" srcId="{B12AC21E-78FC-754F-BF60-8725923B7A8D}" destId="{62F7A74D-F7CA-8F4F-93DF-4F52C17D0E18}" srcOrd="9" destOrd="0" presId="urn:microsoft.com/office/officeart/2008/layout/LinedList"/>
    <dgm:cxn modelId="{85EBF74C-6D12-014C-BD02-BB2A09D467E5}" type="presParOf" srcId="{62F7A74D-F7CA-8F4F-93DF-4F52C17D0E18}" destId="{2194B696-A718-BA44-9B3A-8AE8779A8989}" srcOrd="0" destOrd="0" presId="urn:microsoft.com/office/officeart/2008/layout/LinedList"/>
    <dgm:cxn modelId="{3C93971B-DBC4-0B47-8C7B-9900D2FBA5A3}" type="presParOf" srcId="{62F7A74D-F7CA-8F4F-93DF-4F52C17D0E18}" destId="{0F40E1D8-9AA1-964F-829D-6CA5D788609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7FEACB-C2A4-4683-8404-85098FD60015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E5E2889A-4E82-434F-9F12-A68ED467A416}">
      <dgm:prSet/>
      <dgm:spPr/>
      <dgm:t>
        <a:bodyPr/>
        <a:lstStyle/>
        <a:p>
          <a:r>
            <a:rPr lang="en-US"/>
            <a:t>Alcohol: sweating, vomiting, anxiety, insomnia, psychotic symptoms, convulsions, delirium tremens (extreme confusion), and death.</a:t>
          </a:r>
        </a:p>
      </dgm:t>
    </dgm:pt>
    <dgm:pt modelId="{6B72C83E-A0C9-4087-93D8-4DC3CE427481}" type="parTrans" cxnId="{B1DBB34F-6608-4F78-9C01-8888D1200D2A}">
      <dgm:prSet/>
      <dgm:spPr/>
      <dgm:t>
        <a:bodyPr/>
        <a:lstStyle/>
        <a:p>
          <a:endParaRPr lang="en-US"/>
        </a:p>
      </dgm:t>
    </dgm:pt>
    <dgm:pt modelId="{4E49BC5A-5468-4967-A8A5-116C7B99C7D7}" type="sibTrans" cxnId="{B1DBB34F-6608-4F78-9C01-8888D1200D2A}">
      <dgm:prSet/>
      <dgm:spPr/>
      <dgm:t>
        <a:bodyPr/>
        <a:lstStyle/>
        <a:p>
          <a:endParaRPr lang="en-US"/>
        </a:p>
      </dgm:t>
    </dgm:pt>
    <dgm:pt modelId="{03509FB0-264E-4BE8-A987-941BED5541B4}">
      <dgm:prSet/>
      <dgm:spPr/>
      <dgm:t>
        <a:bodyPr/>
        <a:lstStyle/>
        <a:p>
          <a:r>
            <a:rPr lang="en-US"/>
            <a:t>http://www.youtube.com/watch?v=291TBlwlP1c </a:t>
          </a:r>
        </a:p>
      </dgm:t>
    </dgm:pt>
    <dgm:pt modelId="{C7DD2AD8-947D-49D6-8E48-813973C6A696}" type="parTrans" cxnId="{EEA5A8D3-A629-4898-AAC6-2B4E23EB4047}">
      <dgm:prSet/>
      <dgm:spPr/>
      <dgm:t>
        <a:bodyPr/>
        <a:lstStyle/>
        <a:p>
          <a:endParaRPr lang="en-US"/>
        </a:p>
      </dgm:t>
    </dgm:pt>
    <dgm:pt modelId="{A0AAB604-0EE0-4C5B-A0E1-96ED1ABB21AB}" type="sibTrans" cxnId="{EEA5A8D3-A629-4898-AAC6-2B4E23EB4047}">
      <dgm:prSet/>
      <dgm:spPr/>
      <dgm:t>
        <a:bodyPr/>
        <a:lstStyle/>
        <a:p>
          <a:endParaRPr lang="en-US"/>
        </a:p>
      </dgm:t>
    </dgm:pt>
    <dgm:pt modelId="{0DA235B7-F4F6-0F4B-936D-79B897FDE719}" type="pres">
      <dgm:prSet presAssocID="{677FEACB-C2A4-4683-8404-85098FD60015}" presName="vert0" presStyleCnt="0">
        <dgm:presLayoutVars>
          <dgm:dir/>
          <dgm:animOne val="branch"/>
          <dgm:animLvl val="lvl"/>
        </dgm:presLayoutVars>
      </dgm:prSet>
      <dgm:spPr/>
    </dgm:pt>
    <dgm:pt modelId="{11D78198-6215-4342-AB99-B4EE7C3B5BBA}" type="pres">
      <dgm:prSet presAssocID="{E5E2889A-4E82-434F-9F12-A68ED467A416}" presName="thickLine" presStyleLbl="alignNode1" presStyleIdx="0" presStyleCnt="2"/>
      <dgm:spPr/>
    </dgm:pt>
    <dgm:pt modelId="{2506DBEF-DA32-0B4E-9904-E802C8E6E568}" type="pres">
      <dgm:prSet presAssocID="{E5E2889A-4E82-434F-9F12-A68ED467A416}" presName="horz1" presStyleCnt="0"/>
      <dgm:spPr/>
    </dgm:pt>
    <dgm:pt modelId="{CB82D818-4111-5940-8D51-78902B564429}" type="pres">
      <dgm:prSet presAssocID="{E5E2889A-4E82-434F-9F12-A68ED467A416}" presName="tx1" presStyleLbl="revTx" presStyleIdx="0" presStyleCnt="2"/>
      <dgm:spPr/>
    </dgm:pt>
    <dgm:pt modelId="{2174E5D4-39FA-324A-9A17-56E011F9BD38}" type="pres">
      <dgm:prSet presAssocID="{E5E2889A-4E82-434F-9F12-A68ED467A416}" presName="vert1" presStyleCnt="0"/>
      <dgm:spPr/>
    </dgm:pt>
    <dgm:pt modelId="{C61B8697-E9B6-FB4C-AB24-A1DED336BEB4}" type="pres">
      <dgm:prSet presAssocID="{03509FB0-264E-4BE8-A987-941BED5541B4}" presName="thickLine" presStyleLbl="alignNode1" presStyleIdx="1" presStyleCnt="2"/>
      <dgm:spPr/>
    </dgm:pt>
    <dgm:pt modelId="{6D7A5C50-70A7-A640-9A31-C4A0E2BCE7C5}" type="pres">
      <dgm:prSet presAssocID="{03509FB0-264E-4BE8-A987-941BED5541B4}" presName="horz1" presStyleCnt="0"/>
      <dgm:spPr/>
    </dgm:pt>
    <dgm:pt modelId="{10CDDDCB-EAF8-F14D-B508-EE690FB0B88E}" type="pres">
      <dgm:prSet presAssocID="{03509FB0-264E-4BE8-A987-941BED5541B4}" presName="tx1" presStyleLbl="revTx" presStyleIdx="1" presStyleCnt="2"/>
      <dgm:spPr/>
    </dgm:pt>
    <dgm:pt modelId="{B9158FBE-B218-3F44-94A0-77D66BA04345}" type="pres">
      <dgm:prSet presAssocID="{03509FB0-264E-4BE8-A987-941BED5541B4}" presName="vert1" presStyleCnt="0"/>
      <dgm:spPr/>
    </dgm:pt>
  </dgm:ptLst>
  <dgm:cxnLst>
    <dgm:cxn modelId="{60D8474C-41DA-734B-A9FA-5177D7431557}" type="presOf" srcId="{E5E2889A-4E82-434F-9F12-A68ED467A416}" destId="{CB82D818-4111-5940-8D51-78902B564429}" srcOrd="0" destOrd="0" presId="urn:microsoft.com/office/officeart/2008/layout/LinedList"/>
    <dgm:cxn modelId="{B1DBB34F-6608-4F78-9C01-8888D1200D2A}" srcId="{677FEACB-C2A4-4683-8404-85098FD60015}" destId="{E5E2889A-4E82-434F-9F12-A68ED467A416}" srcOrd="0" destOrd="0" parTransId="{6B72C83E-A0C9-4087-93D8-4DC3CE427481}" sibTransId="{4E49BC5A-5468-4967-A8A5-116C7B99C7D7}"/>
    <dgm:cxn modelId="{3798F851-FE5B-6443-903F-F075AB03506D}" type="presOf" srcId="{03509FB0-264E-4BE8-A987-941BED5541B4}" destId="{10CDDDCB-EAF8-F14D-B508-EE690FB0B88E}" srcOrd="0" destOrd="0" presId="urn:microsoft.com/office/officeart/2008/layout/LinedList"/>
    <dgm:cxn modelId="{C693F7A4-EDE9-EF4F-9E0E-F04109B84B44}" type="presOf" srcId="{677FEACB-C2A4-4683-8404-85098FD60015}" destId="{0DA235B7-F4F6-0F4B-936D-79B897FDE719}" srcOrd="0" destOrd="0" presId="urn:microsoft.com/office/officeart/2008/layout/LinedList"/>
    <dgm:cxn modelId="{EEA5A8D3-A629-4898-AAC6-2B4E23EB4047}" srcId="{677FEACB-C2A4-4683-8404-85098FD60015}" destId="{03509FB0-264E-4BE8-A987-941BED5541B4}" srcOrd="1" destOrd="0" parTransId="{C7DD2AD8-947D-49D6-8E48-813973C6A696}" sibTransId="{A0AAB604-0EE0-4C5B-A0E1-96ED1ABB21AB}"/>
    <dgm:cxn modelId="{D242B493-B166-DF4B-8ABC-07D25177E704}" type="presParOf" srcId="{0DA235B7-F4F6-0F4B-936D-79B897FDE719}" destId="{11D78198-6215-4342-AB99-B4EE7C3B5BBA}" srcOrd="0" destOrd="0" presId="urn:microsoft.com/office/officeart/2008/layout/LinedList"/>
    <dgm:cxn modelId="{FACCBA25-20CF-A74A-AF8E-A0D96244EE6D}" type="presParOf" srcId="{0DA235B7-F4F6-0F4B-936D-79B897FDE719}" destId="{2506DBEF-DA32-0B4E-9904-E802C8E6E568}" srcOrd="1" destOrd="0" presId="urn:microsoft.com/office/officeart/2008/layout/LinedList"/>
    <dgm:cxn modelId="{9C45AA0E-3FA0-DA49-B2BF-2EB3423AB0B9}" type="presParOf" srcId="{2506DBEF-DA32-0B4E-9904-E802C8E6E568}" destId="{CB82D818-4111-5940-8D51-78902B564429}" srcOrd="0" destOrd="0" presId="urn:microsoft.com/office/officeart/2008/layout/LinedList"/>
    <dgm:cxn modelId="{FC015AE8-3A9A-854B-960A-ADA335581481}" type="presParOf" srcId="{2506DBEF-DA32-0B4E-9904-E802C8E6E568}" destId="{2174E5D4-39FA-324A-9A17-56E011F9BD38}" srcOrd="1" destOrd="0" presId="urn:microsoft.com/office/officeart/2008/layout/LinedList"/>
    <dgm:cxn modelId="{0F4144F2-046B-184F-AF7B-966D7D0986C2}" type="presParOf" srcId="{0DA235B7-F4F6-0F4B-936D-79B897FDE719}" destId="{C61B8697-E9B6-FB4C-AB24-A1DED336BEB4}" srcOrd="2" destOrd="0" presId="urn:microsoft.com/office/officeart/2008/layout/LinedList"/>
    <dgm:cxn modelId="{AD8C3C52-7F96-A647-8835-29CB7299B79C}" type="presParOf" srcId="{0DA235B7-F4F6-0F4B-936D-79B897FDE719}" destId="{6D7A5C50-70A7-A640-9A31-C4A0E2BCE7C5}" srcOrd="3" destOrd="0" presId="urn:microsoft.com/office/officeart/2008/layout/LinedList"/>
    <dgm:cxn modelId="{CA27D492-E5E1-D040-B516-B17D1E4C53AC}" type="presParOf" srcId="{6D7A5C50-70A7-A640-9A31-C4A0E2BCE7C5}" destId="{10CDDDCB-EAF8-F14D-B508-EE690FB0B88E}" srcOrd="0" destOrd="0" presId="urn:microsoft.com/office/officeart/2008/layout/LinedList"/>
    <dgm:cxn modelId="{4C0203ED-E21C-354E-AF55-3635C840275F}" type="presParOf" srcId="{6D7A5C50-70A7-A640-9A31-C4A0E2BCE7C5}" destId="{B9158FBE-B218-3F44-94A0-77D66BA0434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E4CD30-1BA3-934E-A1D5-6FCB8179A7A7}">
      <dsp:nvSpPr>
        <dsp:cNvPr id="0" name=""/>
        <dsp:cNvSpPr/>
      </dsp:nvSpPr>
      <dsp:spPr>
        <a:xfrm>
          <a:off x="0" y="41879"/>
          <a:ext cx="6478587" cy="6715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Reinforcement</a:t>
          </a:r>
        </a:p>
      </dsp:txBody>
      <dsp:txXfrm>
        <a:off x="32784" y="74663"/>
        <a:ext cx="6413019" cy="606012"/>
      </dsp:txXfrm>
    </dsp:sp>
    <dsp:sp modelId="{A8F1A7CE-62AF-7744-86C0-B348A4768AB2}">
      <dsp:nvSpPr>
        <dsp:cNvPr id="0" name=""/>
        <dsp:cNvSpPr/>
      </dsp:nvSpPr>
      <dsp:spPr>
        <a:xfrm>
          <a:off x="0" y="794099"/>
          <a:ext cx="6478587" cy="671580"/>
        </a:xfrm>
        <a:prstGeom prst="round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Cravings</a:t>
          </a:r>
        </a:p>
      </dsp:txBody>
      <dsp:txXfrm>
        <a:off x="32784" y="826883"/>
        <a:ext cx="6413019" cy="606012"/>
      </dsp:txXfrm>
    </dsp:sp>
    <dsp:sp modelId="{46BCC139-8DF9-964C-8952-B944A17CF45A}">
      <dsp:nvSpPr>
        <dsp:cNvPr id="0" name=""/>
        <dsp:cNvSpPr/>
      </dsp:nvSpPr>
      <dsp:spPr>
        <a:xfrm>
          <a:off x="0" y="1546319"/>
          <a:ext cx="6478587" cy="671580"/>
        </a:xfrm>
        <a:prstGeom prst="round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Brain Changes</a:t>
          </a:r>
        </a:p>
      </dsp:txBody>
      <dsp:txXfrm>
        <a:off x="32784" y="1579103"/>
        <a:ext cx="6413019" cy="606012"/>
      </dsp:txXfrm>
    </dsp:sp>
    <dsp:sp modelId="{6FB15709-837E-9342-82DF-BA84CF514BF3}">
      <dsp:nvSpPr>
        <dsp:cNvPr id="0" name=""/>
        <dsp:cNvSpPr/>
      </dsp:nvSpPr>
      <dsp:spPr>
        <a:xfrm>
          <a:off x="0" y="2298539"/>
          <a:ext cx="6478587" cy="671580"/>
        </a:xfrm>
        <a:prstGeom prst="round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Tolerance &amp; Withdrawal</a:t>
          </a:r>
        </a:p>
      </dsp:txBody>
      <dsp:txXfrm>
        <a:off x="32784" y="2331323"/>
        <a:ext cx="6413019" cy="606012"/>
      </dsp:txXfrm>
    </dsp:sp>
    <dsp:sp modelId="{7C899057-921E-DD41-B76E-0F8A803CACA7}">
      <dsp:nvSpPr>
        <dsp:cNvPr id="0" name=""/>
        <dsp:cNvSpPr/>
      </dsp:nvSpPr>
      <dsp:spPr>
        <a:xfrm>
          <a:off x="0" y="3050759"/>
          <a:ext cx="6478587" cy="671580"/>
        </a:xfrm>
        <a:prstGeom prst="round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Motives, Expectancies, etc.</a:t>
          </a:r>
        </a:p>
      </dsp:txBody>
      <dsp:txXfrm>
        <a:off x="32784" y="3083543"/>
        <a:ext cx="6413019" cy="606012"/>
      </dsp:txXfrm>
    </dsp:sp>
    <dsp:sp modelId="{701F8976-5FA5-9740-93E8-1490DD88B7D0}">
      <dsp:nvSpPr>
        <dsp:cNvPr id="0" name=""/>
        <dsp:cNvSpPr/>
      </dsp:nvSpPr>
      <dsp:spPr>
        <a:xfrm>
          <a:off x="0" y="3802979"/>
          <a:ext cx="6478587" cy="67158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Peers, Family, &amp; Culture</a:t>
          </a:r>
        </a:p>
      </dsp:txBody>
      <dsp:txXfrm>
        <a:off x="32784" y="3835763"/>
        <a:ext cx="6413019" cy="6060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8BD690-C77B-F64E-817A-4E96C273709E}">
      <dsp:nvSpPr>
        <dsp:cNvPr id="0" name=""/>
        <dsp:cNvSpPr/>
      </dsp:nvSpPr>
      <dsp:spPr>
        <a:xfrm>
          <a:off x="0" y="675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EF465C-3D28-0E46-9231-41E091884447}">
      <dsp:nvSpPr>
        <dsp:cNvPr id="0" name=""/>
        <dsp:cNvSpPr/>
      </dsp:nvSpPr>
      <dsp:spPr>
        <a:xfrm>
          <a:off x="0" y="675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Drugs produce different symptoms when the drug leaves the body.</a:t>
          </a:r>
        </a:p>
      </dsp:txBody>
      <dsp:txXfrm>
        <a:off x="0" y="675"/>
        <a:ext cx="6900512" cy="1106957"/>
      </dsp:txXfrm>
    </dsp:sp>
    <dsp:sp modelId="{5B535159-430F-7C4C-8467-35B8C4B08A28}">
      <dsp:nvSpPr>
        <dsp:cNvPr id="0" name=""/>
        <dsp:cNvSpPr/>
      </dsp:nvSpPr>
      <dsp:spPr>
        <a:xfrm>
          <a:off x="0" y="1107633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C0CDD0-D880-3C4B-A16F-FD0A50A14ACE}">
      <dsp:nvSpPr>
        <dsp:cNvPr id="0" name=""/>
        <dsp:cNvSpPr/>
      </dsp:nvSpPr>
      <dsp:spPr>
        <a:xfrm>
          <a:off x="0" y="1107633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Opioids: chills, headaches, cramps, tremors, panic, loss of appetite, irritability, etc.</a:t>
          </a:r>
        </a:p>
      </dsp:txBody>
      <dsp:txXfrm>
        <a:off x="0" y="1107633"/>
        <a:ext cx="6900512" cy="1106957"/>
      </dsp:txXfrm>
    </dsp:sp>
    <dsp:sp modelId="{8F6BA0DC-0F43-6640-9B5A-37878740A9C5}">
      <dsp:nvSpPr>
        <dsp:cNvPr id="0" name=""/>
        <dsp:cNvSpPr/>
      </dsp:nvSpPr>
      <dsp:spPr>
        <a:xfrm>
          <a:off x="0" y="2214591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7321EF-E787-8445-B346-D83CA0E76691}">
      <dsp:nvSpPr>
        <dsp:cNvPr id="0" name=""/>
        <dsp:cNvSpPr/>
      </dsp:nvSpPr>
      <dsp:spPr>
        <a:xfrm>
          <a:off x="0" y="2214591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http://www.youtube.com/watch?v=NaMgdlUcsko</a:t>
          </a:r>
        </a:p>
      </dsp:txBody>
      <dsp:txXfrm>
        <a:off x="0" y="2214591"/>
        <a:ext cx="6900512" cy="1106957"/>
      </dsp:txXfrm>
    </dsp:sp>
    <dsp:sp modelId="{CD1C759F-B2CE-9146-B6C9-321DDB2E6D7C}">
      <dsp:nvSpPr>
        <dsp:cNvPr id="0" name=""/>
        <dsp:cNvSpPr/>
      </dsp:nvSpPr>
      <dsp:spPr>
        <a:xfrm>
          <a:off x="0" y="3321549"/>
          <a:ext cx="690051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362C89-657F-8043-9350-4EE4559F8A32}">
      <dsp:nvSpPr>
        <dsp:cNvPr id="0" name=""/>
        <dsp:cNvSpPr/>
      </dsp:nvSpPr>
      <dsp:spPr>
        <a:xfrm>
          <a:off x="0" y="3321549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Caffeine: irritability, restlessness, headaches</a:t>
          </a:r>
        </a:p>
      </dsp:txBody>
      <dsp:txXfrm>
        <a:off x="0" y="3321549"/>
        <a:ext cx="6900512" cy="1106957"/>
      </dsp:txXfrm>
    </dsp:sp>
    <dsp:sp modelId="{4893F679-8EFF-FA40-A604-3C0DBDE99697}">
      <dsp:nvSpPr>
        <dsp:cNvPr id="0" name=""/>
        <dsp:cNvSpPr/>
      </dsp:nvSpPr>
      <dsp:spPr>
        <a:xfrm>
          <a:off x="0" y="4428507"/>
          <a:ext cx="6900512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94B696-A718-BA44-9B3A-8AE8779A8989}">
      <dsp:nvSpPr>
        <dsp:cNvPr id="0" name=""/>
        <dsp:cNvSpPr/>
      </dsp:nvSpPr>
      <dsp:spPr>
        <a:xfrm>
          <a:off x="0" y="4428507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LSD: none</a:t>
          </a:r>
        </a:p>
      </dsp:txBody>
      <dsp:txXfrm>
        <a:off x="0" y="4428507"/>
        <a:ext cx="6900512" cy="11069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D78198-6215-4342-AB99-B4EE7C3B5BBA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82D818-4111-5940-8D51-78902B564429}">
      <dsp:nvSpPr>
        <dsp:cNvPr id="0" name=""/>
        <dsp:cNvSpPr/>
      </dsp:nvSpPr>
      <dsp:spPr>
        <a:xfrm>
          <a:off x="0" y="0"/>
          <a:ext cx="6900512" cy="2768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Alcohol: sweating, vomiting, anxiety, insomnia, psychotic symptoms, convulsions, delirium tremens (extreme confusion), and death.</a:t>
          </a:r>
        </a:p>
      </dsp:txBody>
      <dsp:txXfrm>
        <a:off x="0" y="0"/>
        <a:ext cx="6900512" cy="2768070"/>
      </dsp:txXfrm>
    </dsp:sp>
    <dsp:sp modelId="{C61B8697-E9B6-FB4C-AB24-A1DED336BEB4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CDDDCB-EAF8-F14D-B508-EE690FB0B88E}">
      <dsp:nvSpPr>
        <dsp:cNvPr id="0" name=""/>
        <dsp:cNvSpPr/>
      </dsp:nvSpPr>
      <dsp:spPr>
        <a:xfrm>
          <a:off x="0" y="2768070"/>
          <a:ext cx="6900512" cy="2768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http://www.youtube.com/watch?v=291TBlwlP1c </a:t>
          </a:r>
        </a:p>
      </dsp:txBody>
      <dsp:txXfrm>
        <a:off x="0" y="2768070"/>
        <a:ext cx="6900512" cy="27680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20AE0-24AF-0F45-B67F-1D999D2DB273}" type="datetimeFigureOut">
              <a:rPr lang="en-US" smtClean="0"/>
              <a:t>3/10/22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6284D9-1255-F144-82B0-220323E81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473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B8456C-C952-CF47-A77F-DCCAED5CED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55157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B8456C-C952-CF47-A77F-DCCAED5CED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02140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B8456C-C952-CF47-A77F-DCCAED5CED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38448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B8456C-C952-CF47-A77F-DCCAED5CED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91343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B8456C-C952-CF47-A77F-DCCAED5CED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1323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B8456C-C952-CF47-A77F-DCCAED5CED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6222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B8456C-C952-CF47-A77F-DCCAED5CED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4068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B8456C-C952-CF47-A77F-DCCAED5CED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17467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B8456C-C952-CF47-A77F-DCCAED5CED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5028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B8456C-C952-CF47-A77F-DCCAED5CED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66882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B8456C-C952-CF47-A77F-DCCAED5CED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20331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B8456C-C952-CF47-A77F-DCCAED5CED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58130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B8456C-C952-CF47-A77F-DCCAED5CED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7851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44609-270E-4C47-AA39-7AB5D14CC8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78AFAE-BAF6-2547-B483-D332F2FC9D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FF4F5-AEB4-224C-9C60-3C07BCB0A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6662E-FAF4-44BC-88B5-85A7CBFB6D30}" type="datetime1">
              <a:rPr lang="en-US" smtClean="0"/>
              <a:pPr/>
              <a:t>3/10/22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019AE-033C-6A4C-A780-D5FCF2196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95E06-D2D2-7442-8B97-5B484130B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693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17F3B-74C3-F649-9E62-E74CCB212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E7A73-EBD8-6145-8651-EF68EF3228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63C7B-9E2F-1C4F-8023-5A21682D2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3/10/22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D55B4-B308-9947-A72B-3695576A0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2D60CD-91A8-0347-9300-B20DEC05B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891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841BA4-FA63-9E48-8C22-B6396BEFF6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3A365D-6BC8-0B4B-9CC5-731607C375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DF3DDD-B37F-154B-849A-30664CAA4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3/10/22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88339-0B77-834C-8379-1153C8C6F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DD343-97BF-2544-914C-4228244D5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80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86D8E-0C40-AF4B-93A7-D3E3B7FA9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39C40-D5F4-6445-88D0-9B7B1CFDB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F6D304-1267-A846-8D2D-975D7A330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3/10/22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A71D7A-4D59-4F41-904D-28073AB21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86095-E401-E447-AC08-87C558D25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521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9E181-2C1D-8F4A-A007-65B76EB45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675422-E87F-9B43-B75D-DF171FD03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0D73A-AB49-444D-B7E1-93DBD5C8E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3/10/22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79A9D-8FB6-8541-8E4B-728520EA2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5F09B-1A55-F544-8835-B2D86F45B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273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E7621-D445-D442-BBBD-E2DE695EB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BE995-6D43-CB48-9B8F-0E7C8A2186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3CB3C2-C6AC-7A46-9462-187BF1127E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B73942-D7F1-3342-92B4-0DE851CEA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3/10/22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CC2CE7-7F77-2E41-8CC4-6A4BA3D22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5DCA73-3D12-0345-959E-53E643AC1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20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39C69-4022-DD4B-9AD7-7958A9439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66459D-0113-5046-BF8C-14537BC91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B63ACC-2912-9D46-BAC5-B2A3A7DE25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6D99AE-9237-3346-8081-91CD0C154A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71989E-EECE-A240-930A-2DFBA9AA9A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580C14-1183-D04D-B6B5-20226E241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3/10/22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02519B-6FC6-4D4A-A6FB-E0CA53614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43F941-ADA4-4D49-B8D7-E3BBEB876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58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1FD51-C4A1-3D45-A172-A244BD087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79054B-DE54-CF46-AAB7-6CD24C7E8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1CFF-90C9-47B3-9DA1-F2BF8D839F7E}" type="datetime1">
              <a:rPr lang="en-US" smtClean="0"/>
              <a:t>3/10/22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606DB9-1D48-D640-BE9E-911AE3C1F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33F4F5-A23A-214B-A5DB-AFD1377D9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1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B52FC0-7C6B-9343-B14A-715696727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3/10/22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FD3783-97BD-F940-9078-2D90B0AC2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47DF0D-C074-D349-8442-B41E8677B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38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07EBA-8827-394D-8C15-E5A2C420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8ACEC-CAAE-5843-8712-C25618608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063DB2-80D3-5849-BFEC-6F0933E95B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5556A7-83EF-4145-8CBD-2C7D3A578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3/10/22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57263F-167E-2A40-8F33-BB667757B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78B96-441A-7C42-9380-D3E148DA6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13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DE8D9-C103-DC41-8357-E1F64886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436B54-C213-054E-B5E2-33180F5AC0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36DFDE-7298-2147-9A61-77D3A46F93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42E373-BAFB-1E4F-B64C-2D78FD969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3/10/22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E91CDF-70CA-F848-A53D-BA6BC9CD4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85F2F7-B419-3D46-BF5B-998BFD831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33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1E4E61-B9FF-E045-B611-629B36B38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20B7F3-1132-DA45-9CDE-CBF0642DB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39524-6834-8E49-BB9A-50AB9E38DF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0CF6C-748E-4B7A-BC8B-3011EF78ED13}" type="datetime1">
              <a:rPr lang="en-US" smtClean="0"/>
              <a:pPr/>
              <a:t>3/10/22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42DCBB-85B6-464D-8F85-053B713236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BC351-838E-1E44-B52F-FD1FBF1B0C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122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oHFOR7sJpk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5EECB0BF-0E27-4BAB-A1C5-9946BE97B7E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60000"/>
          </a:blip>
          <a:srcRect t="8192" r="-1" b="7533"/>
          <a:stretch/>
        </p:blipFill>
        <p:spPr>
          <a:xfrm>
            <a:off x="3048" y="10"/>
            <a:ext cx="12188952" cy="68566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6349CB-8F38-5C40-809D-93B5C489C8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6275" y="744909"/>
            <a:ext cx="10190071" cy="3145855"/>
          </a:xfrm>
        </p:spPr>
        <p:txBody>
          <a:bodyPr anchor="b">
            <a:normAutofit/>
          </a:bodyPr>
          <a:lstStyle/>
          <a:p>
            <a:r>
              <a:rPr lang="en-US" sz="5200" dirty="0">
                <a:solidFill>
                  <a:srgbClr val="FFFFFF"/>
                </a:solidFill>
              </a:rPr>
              <a:t>Why does addiction persist over time?  Why is it so hard to overcome? </a:t>
            </a:r>
          </a:p>
        </p:txBody>
      </p:sp>
    </p:spTree>
    <p:extLst>
      <p:ext uri="{BB962C8B-B14F-4D97-AF65-F5344CB8AC3E}">
        <p14:creationId xmlns:p14="http://schemas.microsoft.com/office/powerpoint/2010/main" val="1067017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DB660C-165F-F34C-93D6-8EF3C7B55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Behavioral Tolerance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6F7B05E-A650-334C-805F-FF34F23E8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lvl="0" indent="0">
              <a:spcBef>
                <a:spcPts val="600"/>
              </a:spcBef>
              <a:buNone/>
            </a:pPr>
            <a:r>
              <a:rPr lang="en-US" sz="2600" dirty="0"/>
              <a:t>Siegal (1972) gave rats repeated injections of insulin.</a:t>
            </a:r>
          </a:p>
          <a:p>
            <a:pPr marL="0" lvl="0" indent="0">
              <a:spcBef>
                <a:spcPts val="600"/>
              </a:spcBef>
              <a:buNone/>
            </a:pPr>
            <a:endParaRPr lang="en-US" sz="2600" dirty="0"/>
          </a:p>
          <a:p>
            <a:pPr marL="0" lvl="0" indent="0">
              <a:spcBef>
                <a:spcPts val="600"/>
              </a:spcBef>
              <a:buNone/>
            </a:pPr>
            <a:r>
              <a:rPr lang="en-US" sz="2600" dirty="0"/>
              <a:t>Reducing the level of glucose in the blood.</a:t>
            </a:r>
          </a:p>
          <a:p>
            <a:pPr marL="0" lvl="0" indent="0">
              <a:spcBef>
                <a:spcPts val="600"/>
              </a:spcBef>
              <a:buNone/>
            </a:pPr>
            <a:endParaRPr lang="en-US" sz="2600" dirty="0"/>
          </a:p>
          <a:p>
            <a:pPr marL="0" lvl="0" indent="0">
              <a:spcBef>
                <a:spcPts val="600"/>
              </a:spcBef>
              <a:buNone/>
            </a:pPr>
            <a:r>
              <a:rPr lang="en-US" sz="2600" dirty="0"/>
              <a:t>Then he gave them an injections of saline and the needle was the conditioned stimulus.</a:t>
            </a:r>
          </a:p>
          <a:p>
            <a:pPr marL="342900" lvl="0" indent="-342900">
              <a:spcBef>
                <a:spcPts val="600"/>
              </a:spcBef>
            </a:pPr>
            <a:r>
              <a:rPr lang="en-US" sz="2600" dirty="0"/>
              <a:t>Increase in blood glucose levels</a:t>
            </a:r>
          </a:p>
          <a:p>
            <a:pPr marL="342900" lvl="0" indent="-342900">
              <a:spcBef>
                <a:spcPts val="600"/>
              </a:spcBef>
            </a:pPr>
            <a:r>
              <a:rPr lang="en-US" sz="2600" dirty="0"/>
              <a:t>A compensatory response: opposite of insulin’s effect.</a:t>
            </a:r>
          </a:p>
          <a:p>
            <a:pPr marL="342900" lvl="0" indent="-342900">
              <a:spcBef>
                <a:spcPts val="600"/>
              </a:spcBef>
            </a:pPr>
            <a:r>
              <a:rPr lang="en-US" sz="2600" dirty="0"/>
              <a:t>The mind/body responded to the needle by anticipating insulin so it could maintain homeostasis.</a:t>
            </a:r>
          </a:p>
          <a:p>
            <a:pPr marL="0" lvl="0" indent="0">
              <a:spcBef>
                <a:spcPts val="600"/>
              </a:spcBef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664285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119BFC-26AA-9D46-A435-2F125708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Case Report</a:t>
            </a:r>
          </a:p>
        </p:txBody>
      </p:sp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061D9339-4D05-FE47-82D1-09E4B2DD5E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777316" y="1588571"/>
            <a:ext cx="6780700" cy="367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454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2AEEBC8-9D30-42EF-95F2-386C2653FB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529E97A-97C3-40EA-8A04-5C02398D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877832"/>
          </a:xfrm>
          <a:custGeom>
            <a:avLst/>
            <a:gdLst>
              <a:gd name="connsiteX0" fmla="*/ 6789701 w 12192000"/>
              <a:gd name="connsiteY0" fmla="*/ 2809623 h 2877832"/>
              <a:gd name="connsiteX1" fmla="*/ 6788702 w 12192000"/>
              <a:gd name="connsiteY1" fmla="*/ 2809701 h 2877832"/>
              <a:gd name="connsiteX2" fmla="*/ 6788476 w 12192000"/>
              <a:gd name="connsiteY2" fmla="*/ 2810235 h 2877832"/>
              <a:gd name="connsiteX3" fmla="*/ 0 w 12192000"/>
              <a:gd name="connsiteY3" fmla="*/ 0 h 2877832"/>
              <a:gd name="connsiteX4" fmla="*/ 12192000 w 12192000"/>
              <a:gd name="connsiteY4" fmla="*/ 0 h 2877832"/>
              <a:gd name="connsiteX5" fmla="*/ 12192000 w 12192000"/>
              <a:gd name="connsiteY5" fmla="*/ 1915388 h 2877832"/>
              <a:gd name="connsiteX6" fmla="*/ 12061096 w 12192000"/>
              <a:gd name="connsiteY6" fmla="*/ 1954428 h 2877832"/>
              <a:gd name="connsiteX7" fmla="*/ 11676800 w 12192000"/>
              <a:gd name="connsiteY7" fmla="*/ 2058003 h 2877832"/>
              <a:gd name="connsiteX8" fmla="*/ 10425355 w 12192000"/>
              <a:gd name="connsiteY8" fmla="*/ 2341542 h 2877832"/>
              <a:gd name="connsiteX9" fmla="*/ 9424022 w 12192000"/>
              <a:gd name="connsiteY9" fmla="*/ 2516704 h 2877832"/>
              <a:gd name="connsiteX10" fmla="*/ 8458419 w 12192000"/>
              <a:gd name="connsiteY10" fmla="*/ 2650405 h 2877832"/>
              <a:gd name="connsiteX11" fmla="*/ 7715970 w 12192000"/>
              <a:gd name="connsiteY11" fmla="*/ 2730352 h 2877832"/>
              <a:gd name="connsiteX12" fmla="*/ 6951716 w 12192000"/>
              <a:gd name="connsiteY12" fmla="*/ 2796132 h 2877832"/>
              <a:gd name="connsiteX13" fmla="*/ 6936303 w 12192000"/>
              <a:gd name="connsiteY13" fmla="*/ 2798203 h 2877832"/>
              <a:gd name="connsiteX14" fmla="*/ 6790448 w 12192000"/>
              <a:gd name="connsiteY14" fmla="*/ 2809564 h 2877832"/>
              <a:gd name="connsiteX15" fmla="*/ 6799941 w 12192000"/>
              <a:gd name="connsiteY15" fmla="*/ 2811384 h 2877832"/>
              <a:gd name="connsiteX16" fmla="*/ 6835432 w 12192000"/>
              <a:gd name="connsiteY16" fmla="*/ 2809677 h 2877832"/>
              <a:gd name="connsiteX17" fmla="*/ 6884003 w 12192000"/>
              <a:gd name="connsiteY17" fmla="*/ 2806699 h 2877832"/>
              <a:gd name="connsiteX18" fmla="*/ 7578771 w 12192000"/>
              <a:gd name="connsiteY18" fmla="*/ 2774172 h 2877832"/>
              <a:gd name="connsiteX19" fmla="*/ 8623845 w 12192000"/>
              <a:gd name="connsiteY19" fmla="*/ 2687275 h 2877832"/>
              <a:gd name="connsiteX20" fmla="*/ 9479970 w 12192000"/>
              <a:gd name="connsiteY20" fmla="*/ 2583369 h 2877832"/>
              <a:gd name="connsiteX21" fmla="*/ 10629308 w 12192000"/>
              <a:gd name="connsiteY21" fmla="*/ 2389212 h 2877832"/>
              <a:gd name="connsiteX22" fmla="*/ 11998498 w 12192000"/>
              <a:gd name="connsiteY22" fmla="*/ 2063218 h 2877832"/>
              <a:gd name="connsiteX23" fmla="*/ 12192000 w 12192000"/>
              <a:gd name="connsiteY23" fmla="*/ 2006219 h 2877832"/>
              <a:gd name="connsiteX24" fmla="*/ 12192000 w 12192000"/>
              <a:gd name="connsiteY24" fmla="*/ 2060956 h 2877832"/>
              <a:gd name="connsiteX25" fmla="*/ 11829257 w 12192000"/>
              <a:gd name="connsiteY25" fmla="*/ 2166255 h 2877832"/>
              <a:gd name="connsiteX26" fmla="*/ 10939183 w 12192000"/>
              <a:gd name="connsiteY26" fmla="*/ 2380770 h 2877832"/>
              <a:gd name="connsiteX27" fmla="*/ 9985530 w 12192000"/>
              <a:gd name="connsiteY27" fmla="*/ 2560775 h 2877832"/>
              <a:gd name="connsiteX28" fmla="*/ 9186882 w 12192000"/>
              <a:gd name="connsiteY28" fmla="*/ 2676722 h 2877832"/>
              <a:gd name="connsiteX29" fmla="*/ 8578198 w 12192000"/>
              <a:gd name="connsiteY29" fmla="*/ 2746241 h 2877832"/>
              <a:gd name="connsiteX30" fmla="*/ 7864358 w 12192000"/>
              <a:gd name="connsiteY30" fmla="*/ 2807692 h 2877832"/>
              <a:gd name="connsiteX31" fmla="*/ 6935502 w 12192000"/>
              <a:gd name="connsiteY31" fmla="*/ 2859086 h 2877832"/>
              <a:gd name="connsiteX32" fmla="*/ 6477750 w 12192000"/>
              <a:gd name="connsiteY32" fmla="*/ 2872989 h 2877832"/>
              <a:gd name="connsiteX33" fmla="*/ 6362294 w 12192000"/>
              <a:gd name="connsiteY33" fmla="*/ 2877832 h 2877832"/>
              <a:gd name="connsiteX34" fmla="*/ 6057129 w 12192000"/>
              <a:gd name="connsiteY34" fmla="*/ 2877832 h 2877832"/>
              <a:gd name="connsiteX35" fmla="*/ 5977784 w 12192000"/>
              <a:gd name="connsiteY35" fmla="*/ 2873238 h 2877832"/>
              <a:gd name="connsiteX36" fmla="*/ 5265087 w 12192000"/>
              <a:gd name="connsiteY36" fmla="*/ 2836989 h 2877832"/>
              <a:gd name="connsiteX37" fmla="*/ 4346277 w 12192000"/>
              <a:gd name="connsiteY37" fmla="*/ 2774919 h 2877832"/>
              <a:gd name="connsiteX38" fmla="*/ 3373045 w 12192000"/>
              <a:gd name="connsiteY38" fmla="*/ 2676350 h 2877832"/>
              <a:gd name="connsiteX39" fmla="*/ 2362173 w 12192000"/>
              <a:gd name="connsiteY39" fmla="*/ 2557423 h 2877832"/>
              <a:gd name="connsiteX40" fmla="*/ 1233178 w 12192000"/>
              <a:gd name="connsiteY40" fmla="*/ 2384247 h 2877832"/>
              <a:gd name="connsiteX41" fmla="*/ 68500 w 12192000"/>
              <a:gd name="connsiteY41" fmla="*/ 2144540 h 2877832"/>
              <a:gd name="connsiteX42" fmla="*/ 0 w 12192000"/>
              <a:gd name="connsiteY42" fmla="*/ 2127185 h 2877832"/>
              <a:gd name="connsiteX43" fmla="*/ 0 w 12192000"/>
              <a:gd name="connsiteY43" fmla="*/ 2070696 h 2877832"/>
              <a:gd name="connsiteX44" fmla="*/ 72441 w 12192000"/>
              <a:gd name="connsiteY44" fmla="*/ 2089473 h 2877832"/>
              <a:gd name="connsiteX45" fmla="*/ 600716 w 12192000"/>
              <a:gd name="connsiteY45" fmla="*/ 2207843 h 2877832"/>
              <a:gd name="connsiteX46" fmla="*/ 1769512 w 12192000"/>
              <a:gd name="connsiteY46" fmla="*/ 2418011 h 2877832"/>
              <a:gd name="connsiteX47" fmla="*/ 2613554 w 12192000"/>
              <a:gd name="connsiteY47" fmla="*/ 2534953 h 2877832"/>
              <a:gd name="connsiteX48" fmla="*/ 2581134 w 12192000"/>
              <a:gd name="connsiteY48" fmla="*/ 2525022 h 2877832"/>
              <a:gd name="connsiteX49" fmla="*/ 1112635 w 12192000"/>
              <a:gd name="connsiteY49" fmla="*/ 2192325 h 2877832"/>
              <a:gd name="connsiteX50" fmla="*/ 420412 w 12192000"/>
              <a:gd name="connsiteY50" fmla="*/ 1992892 h 2877832"/>
              <a:gd name="connsiteX51" fmla="*/ 0 w 12192000"/>
              <a:gd name="connsiteY51" fmla="*/ 1853975 h 287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000" h="2877832">
                <a:moveTo>
                  <a:pt x="6789701" y="2809623"/>
                </a:moveTo>
                <a:lnTo>
                  <a:pt x="6788702" y="2809701"/>
                </a:lnTo>
                <a:lnTo>
                  <a:pt x="6788476" y="2810235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1915388"/>
                </a:lnTo>
                <a:lnTo>
                  <a:pt x="12061096" y="1954428"/>
                </a:lnTo>
                <a:cubicBezTo>
                  <a:pt x="11933500" y="1990642"/>
                  <a:pt x="11805390" y="2025171"/>
                  <a:pt x="11676800" y="2058003"/>
                </a:cubicBezTo>
                <a:cubicBezTo>
                  <a:pt x="11262789" y="2165510"/>
                  <a:pt x="10845343" y="2259112"/>
                  <a:pt x="10425355" y="2341542"/>
                </a:cubicBezTo>
                <a:cubicBezTo>
                  <a:pt x="10092810" y="2406753"/>
                  <a:pt x="9759033" y="2465150"/>
                  <a:pt x="9424022" y="2516704"/>
                </a:cubicBezTo>
                <a:cubicBezTo>
                  <a:pt x="9102997" y="2566361"/>
                  <a:pt x="8781133" y="2610928"/>
                  <a:pt x="8458419" y="2650405"/>
                </a:cubicBezTo>
                <a:cubicBezTo>
                  <a:pt x="8211360" y="2680571"/>
                  <a:pt x="7963792" y="2706144"/>
                  <a:pt x="7715970" y="2730352"/>
                </a:cubicBezTo>
                <a:lnTo>
                  <a:pt x="6951716" y="2796132"/>
                </a:lnTo>
                <a:lnTo>
                  <a:pt x="6936303" y="2798203"/>
                </a:lnTo>
                <a:lnTo>
                  <a:pt x="6790448" y="2809564"/>
                </a:lnTo>
                <a:lnTo>
                  <a:pt x="6799941" y="2811384"/>
                </a:lnTo>
                <a:cubicBezTo>
                  <a:pt x="6811623" y="2811850"/>
                  <a:pt x="6823734" y="2809677"/>
                  <a:pt x="6835432" y="2809677"/>
                </a:cubicBezTo>
                <a:cubicBezTo>
                  <a:pt x="6851580" y="2809677"/>
                  <a:pt x="6867729" y="2807070"/>
                  <a:pt x="6884003" y="2806699"/>
                </a:cubicBezTo>
                <a:cubicBezTo>
                  <a:pt x="7115805" y="2801237"/>
                  <a:pt x="7347351" y="2789070"/>
                  <a:pt x="7578771" y="2774172"/>
                </a:cubicBezTo>
                <a:cubicBezTo>
                  <a:pt x="7927552" y="2751704"/>
                  <a:pt x="8276080" y="2723525"/>
                  <a:pt x="8623845" y="2687275"/>
                </a:cubicBezTo>
                <a:cubicBezTo>
                  <a:pt x="8909939" y="2657977"/>
                  <a:pt x="9195310" y="2623342"/>
                  <a:pt x="9479970" y="2583369"/>
                </a:cubicBezTo>
                <a:cubicBezTo>
                  <a:pt x="9864901" y="2528995"/>
                  <a:pt x="10248014" y="2464281"/>
                  <a:pt x="10629308" y="2389212"/>
                </a:cubicBezTo>
                <a:cubicBezTo>
                  <a:pt x="11090114" y="2298092"/>
                  <a:pt x="11546975" y="2190586"/>
                  <a:pt x="11998498" y="2063218"/>
                </a:cubicBezTo>
                <a:lnTo>
                  <a:pt x="12192000" y="2006219"/>
                </a:lnTo>
                <a:lnTo>
                  <a:pt x="12192000" y="2060956"/>
                </a:lnTo>
                <a:lnTo>
                  <a:pt x="11829257" y="2166255"/>
                </a:lnTo>
                <a:cubicBezTo>
                  <a:pt x="11534769" y="2245952"/>
                  <a:pt x="11238120" y="2316838"/>
                  <a:pt x="10939183" y="2380770"/>
                </a:cubicBezTo>
                <a:cubicBezTo>
                  <a:pt x="10622824" y="2448552"/>
                  <a:pt x="10304941" y="2508549"/>
                  <a:pt x="9985530" y="2560775"/>
                </a:cubicBezTo>
                <a:cubicBezTo>
                  <a:pt x="9720036" y="2604224"/>
                  <a:pt x="9453814" y="2642869"/>
                  <a:pt x="9186882" y="2676722"/>
                </a:cubicBezTo>
                <a:cubicBezTo>
                  <a:pt x="8984197" y="2702296"/>
                  <a:pt x="8781514" y="2726379"/>
                  <a:pt x="8578198" y="2746241"/>
                </a:cubicBezTo>
                <a:cubicBezTo>
                  <a:pt x="8340547" y="2768961"/>
                  <a:pt x="8102644" y="2790436"/>
                  <a:pt x="7864358" y="2807692"/>
                </a:cubicBezTo>
                <a:cubicBezTo>
                  <a:pt x="7554994" y="2830036"/>
                  <a:pt x="7245502" y="2847914"/>
                  <a:pt x="6935502" y="2859086"/>
                </a:cubicBezTo>
                <a:cubicBezTo>
                  <a:pt x="6782917" y="2864549"/>
                  <a:pt x="6630334" y="2868397"/>
                  <a:pt x="6477750" y="2872989"/>
                </a:cubicBezTo>
                <a:cubicBezTo>
                  <a:pt x="6439195" y="2870905"/>
                  <a:pt x="6400529" y="2872530"/>
                  <a:pt x="6362294" y="2877832"/>
                </a:cubicBezTo>
                <a:lnTo>
                  <a:pt x="6057129" y="2877832"/>
                </a:lnTo>
                <a:lnTo>
                  <a:pt x="5977784" y="2873238"/>
                </a:lnTo>
                <a:cubicBezTo>
                  <a:pt x="5740261" y="2860825"/>
                  <a:pt x="5502739" y="2847046"/>
                  <a:pt x="5265087" y="2836989"/>
                </a:cubicBezTo>
                <a:cubicBezTo>
                  <a:pt x="4958267" y="2824573"/>
                  <a:pt x="4651826" y="2804093"/>
                  <a:pt x="4346277" y="2774919"/>
                </a:cubicBezTo>
                <a:cubicBezTo>
                  <a:pt x="4021654" y="2744007"/>
                  <a:pt x="3697795" y="2709372"/>
                  <a:pt x="3373045" y="2676350"/>
                </a:cubicBezTo>
                <a:cubicBezTo>
                  <a:pt x="3035412" y="2642088"/>
                  <a:pt x="2698456" y="2602449"/>
                  <a:pt x="2362173" y="2557423"/>
                </a:cubicBezTo>
                <a:cubicBezTo>
                  <a:pt x="1984692" y="2507270"/>
                  <a:pt x="1608364" y="2449544"/>
                  <a:pt x="1233178" y="2384247"/>
                </a:cubicBezTo>
                <a:cubicBezTo>
                  <a:pt x="842181" y="2315534"/>
                  <a:pt x="453758" y="2237046"/>
                  <a:pt x="68500" y="2144540"/>
                </a:cubicBezTo>
                <a:lnTo>
                  <a:pt x="0" y="2127185"/>
                </a:lnTo>
                <a:lnTo>
                  <a:pt x="0" y="2070696"/>
                </a:lnTo>
                <a:lnTo>
                  <a:pt x="72441" y="2089473"/>
                </a:lnTo>
                <a:cubicBezTo>
                  <a:pt x="247961" y="2131651"/>
                  <a:pt x="424164" y="2170911"/>
                  <a:pt x="600716" y="2207843"/>
                </a:cubicBezTo>
                <a:cubicBezTo>
                  <a:pt x="988279" y="2288657"/>
                  <a:pt x="1378133" y="2357555"/>
                  <a:pt x="1769512" y="2418011"/>
                </a:cubicBezTo>
                <a:cubicBezTo>
                  <a:pt x="2052426" y="2461587"/>
                  <a:pt x="2335725" y="2501684"/>
                  <a:pt x="2613554" y="2534953"/>
                </a:cubicBezTo>
                <a:cubicBezTo>
                  <a:pt x="2605544" y="2537560"/>
                  <a:pt x="2594611" y="2527504"/>
                  <a:pt x="2581134" y="2525022"/>
                </a:cubicBezTo>
                <a:cubicBezTo>
                  <a:pt x="2087178" y="2433070"/>
                  <a:pt x="1597684" y="2322177"/>
                  <a:pt x="1112635" y="2192325"/>
                </a:cubicBezTo>
                <a:cubicBezTo>
                  <a:pt x="880453" y="2130254"/>
                  <a:pt x="649713" y="2063776"/>
                  <a:pt x="420412" y="1992892"/>
                </a:cubicBezTo>
                <a:lnTo>
                  <a:pt x="0" y="1853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D86A31-5347-4A42-8255-628AAFD57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0936"/>
            <a:ext cx="3599688" cy="146304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Behavioral Tolerance</a:t>
            </a:r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59FA8C2E-A5A7-4490-927A-7CD58343ED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66159" y="1353312"/>
            <a:ext cx="1554480" cy="18288"/>
          </a:xfrm>
          <a:custGeom>
            <a:avLst/>
            <a:gdLst>
              <a:gd name="connsiteX0" fmla="*/ 0 w 1554480"/>
              <a:gd name="connsiteY0" fmla="*/ 0 h 18288"/>
              <a:gd name="connsiteX1" fmla="*/ 549250 w 1554480"/>
              <a:gd name="connsiteY1" fmla="*/ 0 h 18288"/>
              <a:gd name="connsiteX2" fmla="*/ 1082954 w 1554480"/>
              <a:gd name="connsiteY2" fmla="*/ 0 h 18288"/>
              <a:gd name="connsiteX3" fmla="*/ 1554480 w 1554480"/>
              <a:gd name="connsiteY3" fmla="*/ 0 h 18288"/>
              <a:gd name="connsiteX4" fmla="*/ 1554480 w 1554480"/>
              <a:gd name="connsiteY4" fmla="*/ 18288 h 18288"/>
              <a:gd name="connsiteX5" fmla="*/ 1067410 w 1554480"/>
              <a:gd name="connsiteY5" fmla="*/ 18288 h 18288"/>
              <a:gd name="connsiteX6" fmla="*/ 549250 w 1554480"/>
              <a:gd name="connsiteY6" fmla="*/ 18288 h 18288"/>
              <a:gd name="connsiteX7" fmla="*/ 0 w 1554480"/>
              <a:gd name="connsiteY7" fmla="*/ 18288 h 18288"/>
              <a:gd name="connsiteX8" fmla="*/ 0 w 1554480"/>
              <a:gd name="connsiteY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8288" fill="none" extrusionOk="0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</a:path>
              <a:path w="1554480" h="18288" stroke="0" extrusionOk="0"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D5B80-824B-184E-AC7B-CA93CC05B4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74462" y="630936"/>
            <a:ext cx="7074409" cy="146304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200">
                <a:solidFill>
                  <a:srgbClr val="FFFFFF"/>
                </a:solidFill>
              </a:rPr>
              <a:t>Some drugs show evidence of  ”environment-dependent tolerance” vs environment-independence tolerance</a:t>
            </a:r>
          </a:p>
          <a:p>
            <a:r>
              <a:rPr lang="en-US" sz="2200">
                <a:solidFill>
                  <a:srgbClr val="FFFFFF"/>
                </a:solidFill>
              </a:rPr>
              <a:t>Listen to an unexpected overdose: </a:t>
            </a:r>
            <a:r>
              <a:rPr lang="en-US" sz="2200">
                <a:solidFill>
                  <a:srgbClr val="FFFFFF"/>
                </a:solidFill>
                <a:hlinkClick r:id="rId3"/>
              </a:rPr>
              <a:t>https://www.youtube.com/watch?v=ZoHFOR7sJpk</a:t>
            </a:r>
            <a:endParaRPr lang="en-US" sz="2200">
              <a:solidFill>
                <a:srgbClr val="FFFFFF"/>
              </a:solidFill>
            </a:endParaRPr>
          </a:p>
          <a:p>
            <a:pPr marL="0"/>
            <a:endParaRPr lang="en-US" sz="2200">
              <a:solidFill>
                <a:srgbClr val="FFFFFF"/>
              </a:solidFill>
            </a:endParaRPr>
          </a:p>
        </p:txBody>
      </p:sp>
      <p:pic>
        <p:nvPicPr>
          <p:cNvPr id="6" name="Content Placeholder 5" descr="Text, letter&#10;&#10;Description automatically generated">
            <a:extLst>
              <a:ext uri="{FF2B5EF4-FFF2-40B4-BE49-F238E27FC236}">
                <a16:creationId xmlns:a16="http://schemas.microsoft.com/office/drawing/2014/main" id="{E7E07434-1649-8E47-B9D3-D9C9441E1A2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630936" y="3109828"/>
            <a:ext cx="10917936" cy="3002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933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808B78-92A9-1146-971E-098595659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5400"/>
              <a:t>Withdrawal Symptoms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9D5DF34-F986-43C5-8F67-7D06A7D732B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55319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E93703-6835-2B43-9C7C-3795D8404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5400"/>
              <a:t>Withdrawal Symptoms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8B45E05-856C-41C1-ADF3-0DAB3B036FD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7652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77C8AC-99C5-2144-88C0-0D4571FD7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698171"/>
            <a:ext cx="3962061" cy="4516360"/>
          </a:xfrm>
        </p:spPr>
        <p:txBody>
          <a:bodyPr anchor="ctr">
            <a:normAutofit/>
          </a:bodyPr>
          <a:lstStyle/>
          <a:p>
            <a:r>
              <a:rPr lang="en-US" sz="3600"/>
              <a:t>What we will cover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F61A1E3-3CA8-B14E-93EA-00B2A12A2C8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70475" y="1698625"/>
          <a:ext cx="6478588" cy="4516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25588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3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4">
                                            <p:graphicEl>
                                              <a:dgm id="{46BCC139-8DF9-964C-8952-B944A17CF4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4">
                                            <p:graphicEl>
                                              <a:dgm id="{46BCC139-8DF9-964C-8952-B944A17CF4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4">
                                            <p:graphicEl>
                                              <a:dgm id="{46BCC139-8DF9-964C-8952-B944A17CF4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4">
                                            <p:graphicEl>
                                              <a:dgm id="{46BCC139-8DF9-964C-8952-B944A17CF4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D7E5E71-E48F-4AF5-81B2-A19B74FC866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black"/>
              </a:buClr>
              <a:buSzPct val="100000"/>
              <a:buFont typeface="Arial"/>
              <a:buNone/>
              <a:tabLst/>
              <a:defRPr/>
            </a:pPr>
            <a:endParaRPr kumimoji="0" lang="en-US" sz="1600" b="0" i="0" u="none" strike="noStrike" kern="1200" cap="all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8FDA29-6650-D04A-B5A0-431152BC50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2021" y="3231931"/>
            <a:ext cx="3852041" cy="1834056"/>
          </a:xfrm>
        </p:spPr>
        <p:txBody>
          <a:bodyPr>
            <a:normAutofit/>
          </a:bodyPr>
          <a:lstStyle/>
          <a:p>
            <a:r>
              <a:rPr lang="en-US" sz="4000" dirty="0"/>
              <a:t>Tolerance &amp; Withdrawal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483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FF6EC7-EC57-1045-BDAD-4EBD98312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/>
              <a:t>Tolerance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24E6D-3F63-AC40-8DB7-8B0F86AC0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/>
              <a:t>Tolerance is the need to use increasingly greater amounts of a substance to obtain the desired effect.</a:t>
            </a:r>
          </a:p>
          <a:p>
            <a:endParaRPr lang="en-US" sz="2400"/>
          </a:p>
          <a:p>
            <a:r>
              <a:rPr lang="en-US" sz="2400"/>
              <a:t>Different effects of drugs</a:t>
            </a:r>
          </a:p>
          <a:p>
            <a:r>
              <a:rPr lang="en-US" sz="2400"/>
              <a:t>Does not last indefinitely</a:t>
            </a:r>
          </a:p>
          <a:p>
            <a:r>
              <a:rPr lang="en-US" sz="2400"/>
              <a:t>Tolerance to one drug may diminish the effect of another drug.</a:t>
            </a:r>
          </a:p>
          <a:p>
            <a:endParaRPr lang="en-US" sz="24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286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Content Placeholder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919841FA-748A-6948-9BBF-A6371087B3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90133" y="643467"/>
            <a:ext cx="7211734" cy="5571065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6969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B8CF01-D450-2D43-8F70-CD9A0F3AE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5400"/>
              <a:t>Metabolic Tolerance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F9491-3DDF-0E42-BCD7-304F7567D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pPr marL="76200" lvl="0" indent="0">
              <a:spcBef>
                <a:spcPts val="0"/>
              </a:spcBef>
              <a:spcAft>
                <a:spcPts val="600"/>
              </a:spcAft>
              <a:buSzPts val="2400"/>
              <a:buNone/>
            </a:pPr>
            <a:r>
              <a:rPr lang="en-US" sz="2400" dirty="0"/>
              <a:t>Body begins to increase rate of metabolism to maintain homeostasis.</a:t>
            </a:r>
          </a:p>
          <a:p>
            <a:pPr marL="76200" lvl="0" indent="0">
              <a:spcBef>
                <a:spcPts val="0"/>
              </a:spcBef>
              <a:spcAft>
                <a:spcPts val="600"/>
              </a:spcAft>
              <a:buSzPts val="2400"/>
              <a:buNone/>
            </a:pPr>
            <a:endParaRPr lang="en-US" sz="2400" dirty="0"/>
          </a:p>
          <a:p>
            <a:pPr marL="76200" lvl="0" indent="0">
              <a:spcBef>
                <a:spcPts val="0"/>
              </a:spcBef>
              <a:spcAft>
                <a:spcPts val="600"/>
              </a:spcAft>
              <a:buSzPts val="2400"/>
              <a:buNone/>
            </a:pPr>
            <a:r>
              <a:rPr lang="en-US" sz="2400" dirty="0"/>
              <a:t>Ex. Body increases level of an enzyme that destroys the drug.</a:t>
            </a:r>
          </a:p>
          <a:p>
            <a:pPr marL="76200" lvl="0" indent="0">
              <a:spcBef>
                <a:spcPts val="0"/>
              </a:spcBef>
              <a:spcAft>
                <a:spcPts val="600"/>
              </a:spcAft>
              <a:buSzPts val="2400"/>
              <a:buNone/>
            </a:pPr>
            <a:endParaRPr lang="en-US" sz="2400" dirty="0"/>
          </a:p>
          <a:p>
            <a:pPr marL="76200" lvl="0" indent="0">
              <a:spcBef>
                <a:spcPts val="0"/>
              </a:spcBef>
              <a:spcAft>
                <a:spcPts val="600"/>
              </a:spcAft>
              <a:buSzPts val="2400"/>
              <a:buNone/>
            </a:pPr>
            <a:r>
              <a:rPr lang="en-US" sz="2400" dirty="0"/>
              <a:t>Influences ALL drug effects because of diminished concentration of the drug at the site of action.</a:t>
            </a:r>
          </a:p>
        </p:txBody>
      </p:sp>
    </p:spTree>
    <p:extLst>
      <p:ext uri="{BB962C8B-B14F-4D97-AF65-F5344CB8AC3E}">
        <p14:creationId xmlns:p14="http://schemas.microsoft.com/office/powerpoint/2010/main" val="3818391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C935B6-58FD-7E48-A961-C68652E97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2963" y="1238080"/>
            <a:ext cx="9849751" cy="1349671"/>
          </a:xfrm>
        </p:spPr>
        <p:txBody>
          <a:bodyPr anchor="b">
            <a:normAutofit/>
          </a:bodyPr>
          <a:lstStyle/>
          <a:p>
            <a:r>
              <a:rPr lang="en-US" sz="5400"/>
              <a:t>Physiological or Cellular Tolerance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8D435-920E-5A49-8A8B-5C2AE6C6E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9304" y="2902913"/>
            <a:ext cx="9849751" cy="3032168"/>
          </a:xfrm>
        </p:spPr>
        <p:txBody>
          <a:bodyPr anchor="ctr">
            <a:normAutofit/>
          </a:bodyPr>
          <a:lstStyle/>
          <a:p>
            <a:pPr marL="76200" lvl="0" indent="0">
              <a:spcBef>
                <a:spcPts val="0"/>
              </a:spcBef>
              <a:spcAft>
                <a:spcPts val="600"/>
              </a:spcAft>
              <a:buSzPts val="2400"/>
              <a:buNone/>
            </a:pPr>
            <a:r>
              <a:rPr lang="en-US" sz="2000"/>
              <a:t>Adjustments at the cellular level to maintain homeostasis.  </a:t>
            </a:r>
          </a:p>
          <a:p>
            <a:pPr marL="76200" lvl="0" indent="0">
              <a:spcBef>
                <a:spcPts val="0"/>
              </a:spcBef>
              <a:spcAft>
                <a:spcPts val="600"/>
              </a:spcAft>
              <a:buSzPts val="2400"/>
              <a:buNone/>
            </a:pPr>
            <a:endParaRPr lang="en-US" sz="2000"/>
          </a:p>
          <a:p>
            <a:pPr marL="76200" lvl="0" indent="0">
              <a:spcBef>
                <a:spcPts val="0"/>
              </a:spcBef>
              <a:spcAft>
                <a:spcPts val="600"/>
              </a:spcAft>
              <a:buSzPts val="2400"/>
              <a:buNone/>
            </a:pPr>
            <a:r>
              <a:rPr lang="en-US" sz="2000"/>
              <a:t>Body compensates for the drug once it enters the system to restore balance.</a:t>
            </a:r>
          </a:p>
          <a:p>
            <a:pPr marL="76200" lvl="0" indent="0">
              <a:spcBef>
                <a:spcPts val="0"/>
              </a:spcBef>
              <a:spcAft>
                <a:spcPts val="600"/>
              </a:spcAft>
              <a:buSzPts val="2400"/>
              <a:buNone/>
            </a:pPr>
            <a:endParaRPr lang="en-US" sz="2000"/>
          </a:p>
          <a:p>
            <a:pPr marL="76200" lvl="0" indent="0">
              <a:spcBef>
                <a:spcPts val="0"/>
              </a:spcBef>
              <a:spcAft>
                <a:spcPts val="600"/>
              </a:spcAft>
              <a:buSzPts val="2400"/>
              <a:buNone/>
            </a:pPr>
            <a:r>
              <a:rPr lang="en-US" sz="2000"/>
              <a:t>Ex. If the drug produces excess neurotransmitters in the synapse, body shuts down receptors</a:t>
            </a:r>
          </a:p>
        </p:txBody>
      </p:sp>
    </p:spTree>
    <p:extLst>
      <p:ext uri="{BB962C8B-B14F-4D97-AF65-F5344CB8AC3E}">
        <p14:creationId xmlns:p14="http://schemas.microsoft.com/office/powerpoint/2010/main" val="616663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B8460F-B407-9E4B-AA81-6D94F8C6D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Behavioral Tolerance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F5C122-428C-CD4C-BB19-C33C3C69E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76200" lvl="0" indent="0">
              <a:spcBef>
                <a:spcPts val="0"/>
              </a:spcBef>
              <a:spcAft>
                <a:spcPts val="600"/>
              </a:spcAft>
              <a:buSzPts val="2400"/>
              <a:buNone/>
            </a:pPr>
            <a:r>
              <a:rPr lang="en-US" dirty="0"/>
              <a:t>Influence of environment via classical conditioning.</a:t>
            </a:r>
            <a:endParaRPr lang="en-US"/>
          </a:p>
          <a:p>
            <a:pPr marL="76200" lvl="0" indent="0">
              <a:spcBef>
                <a:spcPts val="0"/>
              </a:spcBef>
              <a:spcAft>
                <a:spcPts val="600"/>
              </a:spcAft>
              <a:buSzPts val="2400"/>
              <a:buNone/>
            </a:pPr>
            <a:endParaRPr lang="en-US"/>
          </a:p>
          <a:p>
            <a:pPr marL="76200" lvl="0" indent="0">
              <a:spcBef>
                <a:spcPts val="0"/>
              </a:spcBef>
              <a:spcAft>
                <a:spcPts val="600"/>
              </a:spcAft>
              <a:buSzPts val="2400"/>
              <a:buNone/>
            </a:pPr>
            <a:r>
              <a:rPr lang="en-US" dirty="0"/>
              <a:t>Cues in the environment help the body prepare BEFORE the drug enters the system.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29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0B4D85-68D3-F648-A2C7-0501A6B0C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Behavioral Tolerance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68BB6-87B2-2E41-BE5C-1EB5A65724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/>
          </a:bodyPr>
          <a:lstStyle/>
          <a:p>
            <a:r>
              <a:rPr lang="en-US" sz="2000" dirty="0"/>
              <a:t>Repeated exposure to a drug -&gt; person shown a cue -&gt; body will show signs of ANTICIPATION, preparing for the drug.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617558-A5D1-1943-96E1-52313B580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/>
              <a:t>Compensatory response</a:t>
            </a:r>
          </a:p>
          <a:p>
            <a:r>
              <a:rPr lang="en-US" sz="2000"/>
              <a:t>The body and brain attempt to counteract the effects when presented with environmental cues, before the drug enters system.</a:t>
            </a:r>
          </a:p>
          <a:p>
            <a:r>
              <a:rPr lang="en-US" sz="2000"/>
              <a:t>Produces urges for the drug.</a:t>
            </a:r>
          </a:p>
          <a:p>
            <a:r>
              <a:rPr lang="en-US" sz="2000"/>
              <a:t>Allowing people to ”handle” larger amounts of the drug.</a:t>
            </a:r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7074718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468</Words>
  <Application>Microsoft Macintosh PowerPoint</Application>
  <PresentationFormat>Widescreen</PresentationFormat>
  <Paragraphs>72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1_Office Theme</vt:lpstr>
      <vt:lpstr>Why does addiction persist over time?  Why is it so hard to overcome? </vt:lpstr>
      <vt:lpstr>What we will cover</vt:lpstr>
      <vt:lpstr>Tolerance &amp; Withdrawal</vt:lpstr>
      <vt:lpstr>Tolerance</vt:lpstr>
      <vt:lpstr>PowerPoint Presentation</vt:lpstr>
      <vt:lpstr>Metabolic Tolerance</vt:lpstr>
      <vt:lpstr>Physiological or Cellular Tolerance</vt:lpstr>
      <vt:lpstr>Behavioral Tolerance</vt:lpstr>
      <vt:lpstr>Behavioral Tolerance</vt:lpstr>
      <vt:lpstr>Behavioral Tolerance</vt:lpstr>
      <vt:lpstr>Case Report</vt:lpstr>
      <vt:lpstr>Behavioral Tolerance</vt:lpstr>
      <vt:lpstr>Withdrawal Symptoms</vt:lpstr>
      <vt:lpstr>Withdrawal Symptoms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does addiction persist over time?  Why is it so hard to overcome? </dc:title>
  <dc:creator>Candice Reel</dc:creator>
  <cp:lastModifiedBy>Dominic Salvucci</cp:lastModifiedBy>
  <cp:revision>1</cp:revision>
  <dcterms:created xsi:type="dcterms:W3CDTF">2022-03-09T17:10:31Z</dcterms:created>
  <dcterms:modified xsi:type="dcterms:W3CDTF">2022-03-10T15:29:47Z</dcterms:modified>
</cp:coreProperties>
</file>