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45204"/>
  </p:normalViewPr>
  <p:slideViewPr>
    <p:cSldViewPr snapToGrid="0" snapToObjects="1">
      <p:cViewPr varScale="1">
        <p:scale>
          <a:sx n="45" d="100"/>
          <a:sy n="45" d="100"/>
        </p:scale>
        <p:origin x="3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38A0-812A-4E42-9AEA-AE5827BE4367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F588A-BE01-074F-83D8-30D3BE6F4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92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36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70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37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21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11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20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16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32400" y="2655751"/>
            <a:ext cx="712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12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001600" y="1730125"/>
            <a:ext cx="8188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01600" y="3405747"/>
            <a:ext cx="818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29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28000" y="1819625"/>
            <a:ext cx="9136000" cy="4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✘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040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400700" y="1819664"/>
            <a:ext cx="4558000" cy="3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✘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233304" y="1819664"/>
            <a:ext cx="4558000" cy="3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✘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356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022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67" y="0"/>
            <a:ext cx="12192000" cy="68732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260333" y="250367"/>
            <a:ext cx="11671200" cy="63572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43800" y="1819625"/>
            <a:ext cx="10104400" cy="4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✘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-167" y="6572251"/>
            <a:ext cx="12192000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buNone/>
              <a:defRPr sz="1467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157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Pb777gJ_pC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MusvDyoIR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brXG8emGx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2532400" y="2655751"/>
            <a:ext cx="7127200" cy="154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Treatment and Recovery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54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Principles of effective treatment</a:t>
            </a:r>
            <a:endParaRPr sz="3200"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559600" y="1819625"/>
            <a:ext cx="11067405" cy="43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People need to have quick access to treatment.</a:t>
            </a:r>
          </a:p>
          <a:p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Treatment should be tailored to fit individual needs. (No one-size-fits-all)</a:t>
            </a:r>
          </a:p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Counseling most common, but medications are often used as well.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Treatment should address possible mental disorders.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Treatment should be long term.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2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54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Typical treatment settings</a:t>
            </a:r>
            <a:endParaRPr sz="3200" dirty="0"/>
          </a:p>
        </p:txBody>
      </p:sp>
      <p:sp>
        <p:nvSpPr>
          <p:cNvPr id="54" name="Google Shape;54;p12"/>
          <p:cNvSpPr txBox="1"/>
          <p:nvPr/>
        </p:nvSpPr>
        <p:spPr>
          <a:xfrm>
            <a:off x="609600" y="1476551"/>
            <a:ext cx="5035600" cy="2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spcBef>
                <a:spcPts val="8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Outpatient Treatment: </a:t>
            </a:r>
            <a:endParaRPr sz="32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en-US" sz="26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Intensive outpatient programs (IOP)</a:t>
            </a: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100"/>
            </a:pPr>
            <a:endParaRPr lang="en-US" sz="26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en-US" sz="26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Patients come to the facility multiple times a week for counseling and educational seminars.</a:t>
            </a:r>
            <a:endParaRPr sz="26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  <a:buSzPts val="1100"/>
            </a:pPr>
            <a:endParaRPr sz="18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endParaRPr sz="18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6326633" y="1476551"/>
            <a:ext cx="5255600" cy="2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spcBef>
                <a:spcPts val="8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Residential Treatment: </a:t>
            </a:r>
            <a:endParaRPr sz="32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r>
              <a:rPr lang="en" sz="26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Residential treatment are in live-in facilities.</a:t>
            </a: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endParaRPr lang="en" sz="26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r>
              <a:rPr lang="en" sz="26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Highly structured, goal </a:t>
            </a:r>
            <a:r>
              <a:rPr lang="en-US" sz="26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total abstinence and improved quality of life,  Peer support is part of treatment </a:t>
            </a: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r>
              <a:rPr lang="en-US" sz="1600" u="sng" kern="0" dirty="0">
                <a:solidFill>
                  <a:srgbClr val="FFFFFF"/>
                </a:solidFill>
                <a:latin typeface="Arial"/>
                <a:cs typeface="Arial"/>
                <a:sym typeface="Arial"/>
                <a:hlinkClick r:id="rId4"/>
              </a:rPr>
              <a:t>www.Youtube.com/watch?v=Pb777gJ_pC8</a:t>
            </a:r>
            <a:endParaRPr lang="en-US" sz="16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endParaRPr lang="en" sz="26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3</a:t>
            </a:fld>
            <a:endParaRPr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0108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Medication options for OUD (opioid)</a:t>
            </a:r>
            <a:endParaRPr sz="32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15047" y="1285530"/>
            <a:ext cx="4825400" cy="49920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667" b="1" u="sng" dirty="0"/>
              <a:t>Agonists: </a:t>
            </a:r>
          </a:p>
          <a:p>
            <a:pPr marL="0" indent="0">
              <a:buNone/>
            </a:pPr>
            <a:r>
              <a:rPr lang="en" sz="2667" dirty="0"/>
              <a:t>Methadone (full agonist)</a:t>
            </a:r>
          </a:p>
          <a:p>
            <a:pPr marL="0" indent="0">
              <a:buNone/>
            </a:pPr>
            <a:r>
              <a:rPr lang="en" sz="2667" dirty="0"/>
              <a:t>Buprenorphine/suboxone (partial agonist)</a:t>
            </a:r>
          </a:p>
          <a:p>
            <a:pPr marL="0" indent="0">
              <a:buNone/>
            </a:pPr>
            <a:endParaRPr lang="en" sz="2667" dirty="0"/>
          </a:p>
          <a:p>
            <a:pPr marL="0" indent="0">
              <a:buNone/>
            </a:pPr>
            <a:r>
              <a:rPr lang="en" sz="2667" b="1" u="sng" dirty="0"/>
              <a:t>Antagonists: </a:t>
            </a:r>
          </a:p>
          <a:p>
            <a:pPr marL="0" indent="0">
              <a:buNone/>
            </a:pPr>
            <a:r>
              <a:rPr lang="en" sz="2667" dirty="0"/>
              <a:t>Naltrexone/Vivitrol</a:t>
            </a:r>
          </a:p>
          <a:p>
            <a:pPr marL="0" indent="0">
              <a:buNone/>
            </a:pPr>
            <a:r>
              <a:rPr lang="en" sz="2667" dirty="0"/>
              <a:t>Naloxone/Narcan</a:t>
            </a:r>
          </a:p>
          <a:p>
            <a:pPr marL="0" indent="0">
              <a:buNone/>
            </a:pPr>
            <a:endParaRPr lang="en" sz="2667" dirty="0"/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hlinkClick r:id="rId3"/>
              </a:rPr>
              <a:t>www.youtube.com/watch?v=tMusvDyoIRI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sz="2667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90036-891E-2246-BB4A-B931BC15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197" y="1285531"/>
            <a:ext cx="5907753" cy="49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0108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Therapy/counseling options</a:t>
            </a:r>
            <a:endParaRPr sz="32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66927" y="933855"/>
            <a:ext cx="5110264" cy="5343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indent="-457189"/>
            <a:r>
              <a:rPr lang="en-US" sz="2667" dirty="0"/>
              <a:t>Individual counseling: </a:t>
            </a:r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Peer support/support group</a:t>
            </a:r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Family therapy</a:t>
            </a:r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Relapse prevention techniques</a:t>
            </a:r>
            <a:endParaRPr sz="2667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5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EFAF6-490B-AF4B-8AE8-B04CF9E15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729" b="-1"/>
          <a:stretch/>
        </p:blipFill>
        <p:spPr>
          <a:xfrm>
            <a:off x="5869200" y="1285530"/>
            <a:ext cx="5904339" cy="49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0108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Long-term care options</a:t>
            </a:r>
            <a:endParaRPr sz="32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562927" y="1193814"/>
            <a:ext cx="5110264" cy="5343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indent="-457189"/>
            <a:endParaRPr lang="en-US" sz="2667" dirty="0"/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Continuing care or aftercare services</a:t>
            </a:r>
          </a:p>
          <a:p>
            <a:pPr marL="457189" indent="-457189"/>
            <a:endParaRPr lang="en-US" sz="2667" dirty="0"/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Halfway housing and sober living facilities</a:t>
            </a:r>
          </a:p>
          <a:p>
            <a:pPr marL="457189" indent="-457189"/>
            <a:endParaRPr lang="en-US" sz="2667" dirty="0"/>
          </a:p>
          <a:p>
            <a:pPr marL="457189" indent="-457189"/>
            <a:endParaRPr sz="2667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6" name="Picture 2" descr="Image result for halfway house">
            <a:extLst>
              <a:ext uri="{FF2B5EF4-FFF2-40B4-BE49-F238E27FC236}">
                <a16:creationId xmlns:a16="http://schemas.microsoft.com/office/drawing/2014/main" id="{63655470-1088-D847-A043-D8A146F15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29986" b="1"/>
          <a:stretch/>
        </p:blipFill>
        <p:spPr bwMode="auto">
          <a:xfrm>
            <a:off x="518809" y="1666943"/>
            <a:ext cx="5717595" cy="43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1466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Recovery</a:t>
            </a:r>
            <a:endParaRPr sz="3200" dirty="0"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762000" y="1167319"/>
            <a:ext cx="10963072" cy="54160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Recovery is not simply becoming sober – it is transformational.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Definition: Recovery from alcohol and drug problems is a process of change through which an individual achieves abstinence and improved heath, wellness, and quality of life.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believe recovery has stages/phases</a:t>
            </a:r>
            <a:endParaRPr dirty="0"/>
          </a:p>
          <a:p>
            <a:pPr indent="-457189">
              <a:lnSpc>
                <a:spcPct val="115000"/>
              </a:lnSpc>
              <a:buSzPts val="1800"/>
            </a:pPr>
            <a:r>
              <a:rPr lang="en" dirty="0"/>
              <a:t>Withdrawal – </a:t>
            </a:r>
          </a:p>
          <a:p>
            <a:pPr indent="-457189">
              <a:lnSpc>
                <a:spcPct val="115000"/>
              </a:lnSpc>
              <a:buSzPts val="1800"/>
            </a:pPr>
            <a:r>
              <a:rPr lang="en" dirty="0"/>
              <a:t>Honeymoon – </a:t>
            </a:r>
          </a:p>
          <a:p>
            <a:pPr indent="-457189">
              <a:lnSpc>
                <a:spcPct val="115000"/>
              </a:lnSpc>
              <a:buSzPts val="1800"/>
            </a:pPr>
            <a:r>
              <a:rPr lang="en" dirty="0"/>
              <a:t>Wall –</a:t>
            </a:r>
          </a:p>
          <a:p>
            <a:pPr indent="-457189">
              <a:lnSpc>
                <a:spcPct val="115000"/>
              </a:lnSpc>
              <a:buSzPts val="1800"/>
            </a:pPr>
            <a:r>
              <a:rPr lang="en" dirty="0"/>
              <a:t>Maintenance – </a:t>
            </a:r>
            <a:endParaRPr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7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0108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Four dimensions of recovery</a:t>
            </a:r>
            <a:endParaRPr sz="32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287" y="986291"/>
            <a:ext cx="6834581" cy="5343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indent="-457189"/>
            <a:r>
              <a:rPr lang="en-US" sz="2667" dirty="0"/>
              <a:t>Health</a:t>
            </a:r>
          </a:p>
          <a:p>
            <a:pPr marL="1066773" lvl="1" indent="-457189"/>
            <a:r>
              <a:rPr lang="en-US" sz="2667" dirty="0"/>
              <a:t>Overcoming or managing disease of symptoms</a:t>
            </a:r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Home</a:t>
            </a:r>
          </a:p>
          <a:p>
            <a:pPr marL="1066773" lvl="1" indent="-457189"/>
            <a:r>
              <a:rPr lang="en-US" sz="2667" dirty="0"/>
              <a:t>Stable and safe place to live</a:t>
            </a:r>
          </a:p>
          <a:p>
            <a:pPr marL="457189" indent="-457189"/>
            <a:endParaRPr lang="en-US" sz="2667" dirty="0"/>
          </a:p>
          <a:p>
            <a:pPr marL="1066773" lvl="1" indent="-457189"/>
            <a:endParaRPr lang="en-US" sz="2667" dirty="0"/>
          </a:p>
          <a:p>
            <a:pPr marL="457189" indent="-457189"/>
            <a:endParaRPr lang="en-US" sz="2667" dirty="0"/>
          </a:p>
          <a:p>
            <a:pPr marL="457189" indent="-457189"/>
            <a:endParaRPr sz="2667" dirty="0"/>
          </a:p>
        </p:txBody>
      </p:sp>
      <p:pic>
        <p:nvPicPr>
          <p:cNvPr id="3" name="Picture 2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01A4B71F-95FD-FE4D-A4B5-861D4026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68" y="1569849"/>
            <a:ext cx="4429688" cy="468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043800" y="274651"/>
            <a:ext cx="10104400" cy="10108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/>
              <a:t>Four dimensions of recovery</a:t>
            </a:r>
            <a:endParaRPr sz="32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287" y="986291"/>
            <a:ext cx="7315200" cy="5343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indent="-457189"/>
            <a:r>
              <a:rPr lang="en-US" sz="2667" dirty="0"/>
              <a:t>Community</a:t>
            </a:r>
          </a:p>
          <a:p>
            <a:pPr marL="1066773" lvl="1" indent="-457189"/>
            <a:r>
              <a:rPr lang="en-US" sz="2667" dirty="0"/>
              <a:t>Relationships and social networks that provide support, love, and hope.</a:t>
            </a:r>
          </a:p>
          <a:p>
            <a:pPr marL="457189" indent="-457189"/>
            <a:endParaRPr lang="en-US" sz="2667" dirty="0"/>
          </a:p>
          <a:p>
            <a:pPr marL="457189" indent="-457189"/>
            <a:r>
              <a:rPr lang="en-US" sz="2667" dirty="0"/>
              <a:t>Purpose</a:t>
            </a:r>
          </a:p>
          <a:p>
            <a:pPr marL="1066773" lvl="1" indent="-457189"/>
            <a:endParaRPr lang="en-US" sz="2667" dirty="0"/>
          </a:p>
          <a:p>
            <a:pPr marL="1066773" lvl="1" indent="-457189"/>
            <a:r>
              <a:rPr lang="en-US" sz="2667" dirty="0"/>
              <a:t>Meaningful daily activities, such as job or family caregiving and the income and resources to participate in society.</a:t>
            </a:r>
          </a:p>
          <a:p>
            <a:pPr marL="457189" indent="-457189"/>
            <a:r>
              <a:rPr lang="en-US" sz="1867" dirty="0">
                <a:hlinkClick r:id="rId3"/>
              </a:rPr>
              <a:t>http://www.youtube.com/watch?v=7brXG8emGxM</a:t>
            </a:r>
            <a:endParaRPr lang="en-US" sz="1867" dirty="0"/>
          </a:p>
          <a:p>
            <a:pPr marL="457189" indent="-457189"/>
            <a:endParaRPr lang="en-US" sz="2667" dirty="0"/>
          </a:p>
          <a:p>
            <a:pPr marL="457189" indent="-457189"/>
            <a:endParaRPr lang="en-US" sz="2667" dirty="0"/>
          </a:p>
          <a:p>
            <a:pPr marL="457189" indent="-457189"/>
            <a:endParaRPr sz="2667"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-167" y="6537540"/>
            <a:ext cx="12192000" cy="2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9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6E032-D919-6444-8E37-55C024331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076" y="2274375"/>
            <a:ext cx="4179637" cy="23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588A87"/>
      </a:accent1>
      <a:accent2>
        <a:srgbClr val="BBDBDF"/>
      </a:accent2>
      <a:accent3>
        <a:srgbClr val="7E89A0"/>
      </a:accent3>
      <a:accent4>
        <a:srgbClr val="BEC1D6"/>
      </a:accent4>
      <a:accent5>
        <a:srgbClr val="9B7160"/>
      </a:accent5>
      <a:accent6>
        <a:srgbClr val="D8C0A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328</Words>
  <Application>Microsoft Macintosh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Homemade Apple</vt:lpstr>
      <vt:lpstr>Raleway</vt:lpstr>
      <vt:lpstr>Miranda template</vt:lpstr>
      <vt:lpstr>Treatment and Recovery</vt:lpstr>
      <vt:lpstr>Principles of effective treatment</vt:lpstr>
      <vt:lpstr>Typical treatment settings</vt:lpstr>
      <vt:lpstr>Medication options for OUD (opioid)</vt:lpstr>
      <vt:lpstr>Therapy/counseling options</vt:lpstr>
      <vt:lpstr>Long-term care options</vt:lpstr>
      <vt:lpstr>Recovery</vt:lpstr>
      <vt:lpstr>Four dimensions of recovery</vt:lpstr>
      <vt:lpstr>Four dimensions of recovery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and Recovery</dc:title>
  <dc:creator>Candice Reel</dc:creator>
  <cp:lastModifiedBy>Dominic Salvucci</cp:lastModifiedBy>
  <cp:revision>2</cp:revision>
  <dcterms:created xsi:type="dcterms:W3CDTF">2022-03-27T16:17:55Z</dcterms:created>
  <dcterms:modified xsi:type="dcterms:W3CDTF">2022-03-29T21:45:39Z</dcterms:modified>
</cp:coreProperties>
</file>