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300" r:id="rId14"/>
    <p:sldId id="285" r:id="rId15"/>
    <p:sldId id="301" r:id="rId16"/>
    <p:sldId id="302" r:id="rId17"/>
    <p:sldId id="305" r:id="rId18"/>
    <p:sldId id="303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48"/>
    <p:restoredTop sz="21910"/>
  </p:normalViewPr>
  <p:slideViewPr>
    <p:cSldViewPr snapToGrid="0" snapToObjects="1">
      <p:cViewPr varScale="1">
        <p:scale>
          <a:sx n="21" d="100"/>
          <a:sy n="21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FD63-B244-BF43-B7AD-1C24133DD6F0}" type="datetimeFigureOut">
              <a:rPr lang="en-US" smtClean="0"/>
              <a:t>4/11/22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68653-8130-594D-B155-538A5F74A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6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6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759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0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31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111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88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28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279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59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963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407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7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355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261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24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2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0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1216968" y="0"/>
            <a:ext cx="10975033" cy="5775400"/>
            <a:chOff x="0" y="0"/>
            <a:chExt cx="8231275" cy="4331550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3" name="Google Shape;1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6" name="Google Shape;1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9" name="Google Shape;1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22" name="Google Shape;2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26;p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27" name="Google Shape;2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703496" y="2604420"/>
            <a:ext cx="67644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flipH="1">
            <a:off x="1" y="4117464"/>
            <a:ext cx="5487633" cy="3027067"/>
            <a:chOff x="4115550" y="2061250"/>
            <a:chExt cx="4115725" cy="2270300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34" name="Google Shape;3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7" name="Google Shape;3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Google Shape;39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7846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 flipH="1">
            <a:off x="1216968" y="0"/>
            <a:ext cx="10975033" cy="5775400"/>
            <a:chOff x="0" y="0"/>
            <a:chExt cx="8231275" cy="4331550"/>
          </a:xfrm>
        </p:grpSpPr>
        <p:pic>
          <p:nvPicPr>
            <p:cNvPr id="42" name="Google Shape;42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" name="Google Shape;43;p3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44" name="Google Shape;4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4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oogle Shape;46;p3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47" name="Google Shape;4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4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Google Shape;49;p3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50" name="Google Shape;5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oogle Shape;52;p3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53" name="Google Shape;5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3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58" name="Google Shape;5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" name="Google Shape;62;p3"/>
          <p:cNvGrpSpPr/>
          <p:nvPr/>
        </p:nvGrpSpPr>
        <p:grpSpPr>
          <a:xfrm flipH="1">
            <a:off x="1" y="4117464"/>
            <a:ext cx="5487633" cy="3027067"/>
            <a:chOff x="4115550" y="2061250"/>
            <a:chExt cx="4115725" cy="2270300"/>
          </a:xfrm>
        </p:grpSpPr>
        <p:grpSp>
          <p:nvGrpSpPr>
            <p:cNvPr id="63" name="Google Shape;63;p3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64" name="Google Shape;6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oogle Shape;66;p3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67" name="Google Shape;6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2703500" y="2172529"/>
            <a:ext cx="67848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703500" y="3848135"/>
            <a:ext cx="67848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4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5818365" y="-4284"/>
            <a:ext cx="6373635" cy="3365507"/>
            <a:chOff x="4363774" y="-3213"/>
            <a:chExt cx="4780226" cy="2524130"/>
          </a:xfrm>
        </p:grpSpPr>
        <p:pic>
          <p:nvPicPr>
            <p:cNvPr id="74" name="Google Shape;7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" name="Google Shape;75;p4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76" name="Google Shape;7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" name="Google Shape;7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" name="Google Shape;79;p4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80" name="Google Shape;8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" name="Google Shape;83;p4"/>
            <p:cNvGrpSpPr/>
            <p:nvPr/>
          </p:nvGrpSpPr>
          <p:grpSpPr>
            <a:xfrm flipH="1">
              <a:off x="4363774" y="396118"/>
              <a:ext cx="4381854" cy="520735"/>
              <a:chOff x="0" y="0"/>
              <a:chExt cx="7545300" cy="896675"/>
            </a:xfrm>
          </p:grpSpPr>
          <p:pic>
            <p:nvPicPr>
              <p:cNvPr id="84" name="Google Shape;84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4"/>
            <p:cNvGrpSpPr/>
            <p:nvPr/>
          </p:nvGrpSpPr>
          <p:grpSpPr>
            <a:xfrm flipH="1">
              <a:off x="4762146" y="-3213"/>
              <a:ext cx="4381854" cy="520735"/>
              <a:chOff x="0" y="0"/>
              <a:chExt cx="7545300" cy="896675"/>
            </a:xfrm>
          </p:grpSpPr>
          <p:pic>
            <p:nvPicPr>
              <p:cNvPr id="89" name="Google Shape;8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3" name="Google Shape;93;p4"/>
          <p:cNvGrpSpPr/>
          <p:nvPr/>
        </p:nvGrpSpPr>
        <p:grpSpPr>
          <a:xfrm>
            <a:off x="-4" y="3657584"/>
            <a:ext cx="5842075" cy="3365507"/>
            <a:chOff x="4364072" y="-3213"/>
            <a:chExt cx="4381556" cy="2524130"/>
          </a:xfrm>
        </p:grpSpPr>
        <p:grpSp>
          <p:nvGrpSpPr>
            <p:cNvPr id="94" name="Google Shape;94;p4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95" name="Google Shape;9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" name="Google Shape;99;p4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100" name="Google Shape;10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4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104" name="Google Shape;104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7" name="Google Shape;10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4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109" name="Google Shape;10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1" name="Google Shape;11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3316867" y="1624033"/>
            <a:ext cx="5558400" cy="36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Montserrat"/>
              <a:buChar char="❑"/>
              <a:defRPr sz="3200" b="1"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Montserrat"/>
              <a:buChar char="❏"/>
              <a:defRPr sz="3200" b="1"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Montserrat"/>
              <a:buChar char="❏"/>
              <a:defRPr sz="3200" b="1"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Montserrat"/>
              <a:buChar char="❏"/>
              <a:defRPr sz="3200" b="1"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Montserrat"/>
              <a:buChar char="❏"/>
              <a:defRPr sz="3200" b="1"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Montserrat"/>
              <a:buChar char="❏"/>
              <a:defRPr sz="3200" b="1"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Montserrat"/>
              <a:buChar char="❏"/>
              <a:defRPr sz="3200" b="1"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Montserrat"/>
              <a:buChar char="❏"/>
              <a:defRPr sz="3200" b="1"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507987" algn="ctr">
              <a:spcBef>
                <a:spcPts val="800"/>
              </a:spcBef>
              <a:spcAft>
                <a:spcPts val="0"/>
              </a:spcAft>
              <a:buSzPts val="2400"/>
              <a:buFont typeface="Montserrat"/>
              <a:buChar char="❏"/>
              <a:defRPr sz="3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788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8" y="5270900"/>
            <a:ext cx="3186885" cy="1757937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10121600" cy="39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❑"/>
              <a:defRPr/>
            </a:lvl1pPr>
            <a:lvl2pPr marL="1219170" lvl="1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2pPr>
            <a:lvl3pPr marL="1828754" lvl="2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772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/>
          <p:cNvGrpSpPr/>
          <p:nvPr/>
        </p:nvGrpSpPr>
        <p:grpSpPr>
          <a:xfrm flipH="1">
            <a:off x="5818365" y="-4283"/>
            <a:ext cx="6373635" cy="2821561"/>
            <a:chOff x="0" y="0"/>
            <a:chExt cx="5072935" cy="2245751"/>
          </a:xfrm>
        </p:grpSpPr>
        <p:pic>
          <p:nvPicPr>
            <p:cNvPr id="175" name="Google Shape;175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7" name="Google Shape;177;p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78" name="Google Shape;17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181;p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82" name="Google Shape;18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6" name="Google Shape;186;p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87" name="Google Shape;18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1" name="Google Shape;191;p7"/>
          <p:cNvGrpSpPr/>
          <p:nvPr/>
        </p:nvGrpSpPr>
        <p:grpSpPr>
          <a:xfrm flipH="1">
            <a:off x="8" y="5270900"/>
            <a:ext cx="3186885" cy="1757937"/>
            <a:chOff x="6607482" y="3879952"/>
            <a:chExt cx="2536521" cy="1399186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93" name="Google Shape;19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5" name="Google Shape;195;p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96" name="Google Shape;19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❑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2"/>
          </p:nvPr>
        </p:nvSpPr>
        <p:spPr>
          <a:xfrm>
            <a:off x="4501416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❑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3"/>
          </p:nvPr>
        </p:nvSpPr>
        <p:spPr>
          <a:xfrm>
            <a:off x="7967565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❑"/>
              <a:defRPr sz="2133"/>
            </a:lvl1pPr>
            <a:lvl2pPr marL="1219170" lvl="1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2pPr>
            <a:lvl3pPr marL="1828754" lvl="2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3pPr>
            <a:lvl4pPr marL="2438339" lvl="3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4pPr>
            <a:lvl5pPr marL="3047924" lvl="4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5pPr>
            <a:lvl6pPr marL="3657509" lvl="5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6pPr>
            <a:lvl7pPr marL="4267093" lvl="6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7pPr>
            <a:lvl8pPr marL="4876678" lvl="7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8pPr>
            <a:lvl9pPr marL="5486263" lvl="8" indent="-440256" rtl="0">
              <a:spcBef>
                <a:spcPts val="800"/>
              </a:spcBef>
              <a:spcAft>
                <a:spcPts val="0"/>
              </a:spcAft>
              <a:buSzPts val="1600"/>
              <a:buChar char="❏"/>
              <a:defRPr sz="2133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223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emboss" type="blank">
  <p:cSld name="Blank big embos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62" name="Google Shape;262;p10"/>
          <p:cNvGrpSpPr/>
          <p:nvPr/>
        </p:nvGrpSpPr>
        <p:grpSpPr>
          <a:xfrm flipH="1">
            <a:off x="7619000" y="1"/>
            <a:ext cx="4573000" cy="4858567"/>
            <a:chOff x="0" y="0"/>
            <a:chExt cx="3429750" cy="3643925"/>
          </a:xfrm>
        </p:grpSpPr>
        <p:pic>
          <p:nvPicPr>
            <p:cNvPr id="263" name="Google Shape;26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7" name="Google Shape;267;p10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268" name="Google Shape;26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10"/>
          <p:cNvGrpSpPr/>
          <p:nvPr/>
        </p:nvGrpSpPr>
        <p:grpSpPr>
          <a:xfrm flipH="1">
            <a:off x="1" y="4127220"/>
            <a:ext cx="7316700" cy="3027067"/>
            <a:chOff x="2743750" y="2061250"/>
            <a:chExt cx="5487525" cy="2270300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272" name="Google Shape;27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5" name="Google Shape;275;p10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276" name="Google Shape;276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8" name="Google Shape;27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8538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81" name="Google Shape;281;p11"/>
          <p:cNvGrpSpPr/>
          <p:nvPr/>
        </p:nvGrpSpPr>
        <p:grpSpPr>
          <a:xfrm>
            <a:off x="-5" y="3657584"/>
            <a:ext cx="4248808" cy="3365507"/>
            <a:chOff x="4364071" y="-3213"/>
            <a:chExt cx="3186606" cy="2524130"/>
          </a:xfrm>
        </p:grpSpPr>
        <p:grpSp>
          <p:nvGrpSpPr>
            <p:cNvPr id="282" name="Google Shape;282;p11"/>
            <p:cNvGrpSpPr/>
            <p:nvPr/>
          </p:nvGrpSpPr>
          <p:grpSpPr>
            <a:xfrm flipH="1">
              <a:off x="4364072" y="2000218"/>
              <a:ext cx="3186606" cy="520699"/>
              <a:chOff x="2057775" y="0"/>
              <a:chExt cx="5487525" cy="896675"/>
            </a:xfrm>
          </p:grpSpPr>
          <p:pic>
            <p:nvPicPr>
              <p:cNvPr id="283" name="Google Shape;28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4" name="Google Shape;28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5" name="Google Shape;28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6" name="Google Shape;286;p11"/>
            <p:cNvGrpSpPr/>
            <p:nvPr/>
          </p:nvGrpSpPr>
          <p:grpSpPr>
            <a:xfrm flipH="1">
              <a:off x="4762444" y="1600887"/>
              <a:ext cx="1991656" cy="520699"/>
              <a:chOff x="4115550" y="0"/>
              <a:chExt cx="3429750" cy="896675"/>
            </a:xfrm>
          </p:grpSpPr>
          <p:pic>
            <p:nvPicPr>
              <p:cNvPr id="287" name="Google Shape;28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9" name="Google Shape;289;p11"/>
            <p:cNvGrpSpPr/>
            <p:nvPr/>
          </p:nvGrpSpPr>
          <p:grpSpPr>
            <a:xfrm flipH="1">
              <a:off x="4364072" y="1198193"/>
              <a:ext cx="1991656" cy="520699"/>
              <a:chOff x="4115550" y="0"/>
              <a:chExt cx="3429750" cy="896675"/>
            </a:xfrm>
          </p:grpSpPr>
          <p:pic>
            <p:nvPicPr>
              <p:cNvPr id="290" name="Google Shape;29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2" name="Google Shape;29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364071" y="3961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11"/>
          <p:cNvGrpSpPr/>
          <p:nvPr/>
        </p:nvGrpSpPr>
        <p:grpSpPr>
          <a:xfrm>
            <a:off x="7943192" y="-4283"/>
            <a:ext cx="4248808" cy="2833065"/>
            <a:chOff x="5957394" y="-3213"/>
            <a:chExt cx="3186606" cy="2124799"/>
          </a:xfrm>
        </p:grpSpPr>
        <p:grpSp>
          <p:nvGrpSpPr>
            <p:cNvPr id="296" name="Google Shape;296;p11"/>
            <p:cNvGrpSpPr/>
            <p:nvPr/>
          </p:nvGrpSpPr>
          <p:grpSpPr>
            <a:xfrm flipH="1">
              <a:off x="5957394" y="-3213"/>
              <a:ext cx="3186606" cy="520699"/>
              <a:chOff x="0" y="0"/>
              <a:chExt cx="5487525" cy="896675"/>
            </a:xfrm>
          </p:grpSpPr>
          <p:pic>
            <p:nvPicPr>
              <p:cNvPr id="297" name="Google Shape;29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0" name="Google Shape;300;p11"/>
            <p:cNvGrpSpPr/>
            <p:nvPr/>
          </p:nvGrpSpPr>
          <p:grpSpPr>
            <a:xfrm flipH="1">
              <a:off x="6753972" y="396118"/>
              <a:ext cx="1991656" cy="520699"/>
              <a:chOff x="0" y="0"/>
              <a:chExt cx="3429750" cy="896675"/>
            </a:xfrm>
          </p:grpSpPr>
          <p:pic>
            <p:nvPicPr>
              <p:cNvPr id="301" name="Google Shape;30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3" name="Google Shape;30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8347294" y="1600887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4" name="Google Shape;304;p11"/>
            <p:cNvGrpSpPr/>
            <p:nvPr/>
          </p:nvGrpSpPr>
          <p:grpSpPr>
            <a:xfrm flipH="1">
              <a:off x="7152344" y="798862"/>
              <a:ext cx="1991656" cy="520699"/>
              <a:chOff x="0" y="0"/>
              <a:chExt cx="3429750" cy="896675"/>
            </a:xfrm>
          </p:grpSpPr>
          <p:pic>
            <p:nvPicPr>
              <p:cNvPr id="305" name="Google Shape;30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4946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10121600" cy="3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733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buNone/>
              <a:defRPr sz="1733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buNone/>
              <a:defRPr sz="1733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buNone/>
              <a:defRPr sz="1733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buNone/>
              <a:defRPr sz="1733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buNone/>
              <a:defRPr sz="1733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buNone/>
              <a:defRPr sz="1733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buNone/>
              <a:defRPr sz="1733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buNone/>
              <a:defRPr sz="1733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2276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PDJZARUk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QXgQdmguK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iGLn390dW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theconversation.com/cheers-to-health-warning-labels-for-alcoholic-drinks-2891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sketchfab.com/3d-models/cigarette-d4894050bddc43058db084b91acb8e5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yX1XKxX_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Xo-0iFj8Y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jo7A1Bqj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 txBox="1">
            <a:spLocks noGrp="1"/>
          </p:cNvSpPr>
          <p:nvPr>
            <p:ph type="ctrTitle"/>
          </p:nvPr>
        </p:nvSpPr>
        <p:spPr>
          <a:xfrm>
            <a:off x="707573" y="2604420"/>
            <a:ext cx="10570028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dirty="0"/>
              <a:t>Drug Use and Addiction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7E969C-8A46-BA4D-890F-71F77D448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on Cannabis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8BB3250-F8BA-6647-88BF-9733D9DBD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K2/Spice is a synthetic marijuana</a:t>
            </a:r>
            <a:endParaRPr lang="en-US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The chemicals from the “potpourri”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https://www.youtube.com/watch?v=ArPDJZARUkI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FA75-2AF8-2E44-A0BB-324BA3946FB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639552" y="6311901"/>
            <a:ext cx="552449" cy="546100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10</a:t>
            </a:fld>
            <a:endParaRPr lang="en" kern="0"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2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Hallucinogens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Examples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-US" dirty="0"/>
              <a:t>LSD (acid), psilocybin (mushrooms), mescaline, ketamine, MDMA/Ecstasy, Ayahuasca, Molly, PCP, etc.</a:t>
            </a:r>
            <a:endParaRPr dirty="0"/>
          </a:p>
        </p:txBody>
      </p:sp>
      <p:sp>
        <p:nvSpPr>
          <p:cNvPr id="382" name="Google Shape;382;p20"/>
          <p:cNvSpPr txBox="1">
            <a:spLocks noGrp="1"/>
          </p:cNvSpPr>
          <p:nvPr>
            <p:ph type="body" idx="2"/>
          </p:nvPr>
        </p:nvSpPr>
        <p:spPr>
          <a:xfrm>
            <a:off x="4501416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General Effects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Effects vary.  Mood and perceptual alterations, may cause insight and expanded consciousness or the opposite, discomfort and fear of losing control.  </a:t>
            </a:r>
            <a:endParaRPr dirty="0"/>
          </a:p>
        </p:txBody>
      </p:sp>
      <p:sp>
        <p:nvSpPr>
          <p:cNvPr id="383" name="Google Shape;383;p20"/>
          <p:cNvSpPr txBox="1">
            <a:spLocks noGrp="1"/>
          </p:cNvSpPr>
          <p:nvPr>
            <p:ph type="body" idx="3"/>
          </p:nvPr>
        </p:nvSpPr>
        <p:spPr>
          <a:xfrm>
            <a:off x="7967565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Addiction Potential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Most of these have no addiction potential.  Minimal tolerance or withdrawal</a:t>
            </a:r>
          </a:p>
          <a:p>
            <a:pPr marL="0" indent="0">
              <a:buNone/>
            </a:pPr>
            <a:r>
              <a:rPr lang="en-US" dirty="0"/>
              <a:t> Serotonin vs Dopamine</a:t>
            </a:r>
            <a:endParaRPr dirty="0"/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11</a:t>
            </a:fld>
            <a:endParaRPr kern="0">
              <a:solidFill>
                <a:srgbClr val="68728D"/>
              </a:solidFill>
            </a:endParaRPr>
          </a:p>
        </p:txBody>
      </p:sp>
      <p:pic>
        <p:nvPicPr>
          <p:cNvPr id="3" name="Picture 2" descr="A person with his mouth open&#10;&#10;Description automatically generated with medium confidence">
            <a:extLst>
              <a:ext uri="{FF2B5EF4-FFF2-40B4-BE49-F238E27FC236}">
                <a16:creationId xmlns:a16="http://schemas.microsoft.com/office/drawing/2014/main" id="{86882C29-4A2C-154F-BAAA-06D43B510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2718" y="5305168"/>
            <a:ext cx="1919737" cy="1439803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20C5C55D-668F-D04E-B341-B82EA4234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597" y="434277"/>
            <a:ext cx="1873939" cy="1245057"/>
          </a:xfrm>
          <a:prstGeom prst="rect">
            <a:avLst/>
          </a:prstGeom>
        </p:spPr>
      </p:pic>
      <p:pic>
        <p:nvPicPr>
          <p:cNvPr id="9" name="Picture 8" descr="A picture containing metal, cooking, grill, pan&#10;&#10;Description automatically generated">
            <a:extLst>
              <a:ext uri="{FF2B5EF4-FFF2-40B4-BE49-F238E27FC236}">
                <a16:creationId xmlns:a16="http://schemas.microsoft.com/office/drawing/2014/main" id="{7F9BF865-E0BF-AD4D-AE21-52C6FAC1E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776" y="201396"/>
            <a:ext cx="1873939" cy="18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FFED"/>
            </a:gs>
            <a:gs pos="62000">
              <a:schemeClr val="accent4"/>
            </a:gs>
            <a:gs pos="100000">
              <a:srgbClr val="86B55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"/>
          <p:cNvSpPr txBox="1">
            <a:spLocks noGrp="1"/>
          </p:cNvSpPr>
          <p:nvPr>
            <p:ph type="ctrTitle" idx="4294967295"/>
          </p:nvPr>
        </p:nvSpPr>
        <p:spPr>
          <a:xfrm>
            <a:off x="1766300" y="3736733"/>
            <a:ext cx="7673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8000" dirty="0"/>
              <a:t>Addiction</a:t>
            </a:r>
            <a:endParaRPr sz="8000" dirty="0"/>
          </a:p>
        </p:txBody>
      </p:sp>
      <p:sp>
        <p:nvSpPr>
          <p:cNvPr id="367" name="Google Shape;367;p18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12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9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7FF"/>
            </a:gs>
            <a:gs pos="62000">
              <a:srgbClr val="CCD4EB"/>
            </a:gs>
            <a:gs pos="100000">
              <a:schemeClr val="accent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"/>
          <p:cNvSpPr txBox="1">
            <a:spLocks noGrp="1"/>
          </p:cNvSpPr>
          <p:nvPr>
            <p:ph type="body" idx="1"/>
          </p:nvPr>
        </p:nvSpPr>
        <p:spPr>
          <a:xfrm>
            <a:off x="3316867" y="1624033"/>
            <a:ext cx="5558400" cy="36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fontAlgn="base"/>
            <a:r>
              <a:rPr lang="en-US" b="0" dirty="0"/>
              <a:t>What is addiction? Can you come up with a good definition after watching this video clip? ​</a:t>
            </a:r>
          </a:p>
          <a:p>
            <a:pPr fontAlgn="base"/>
            <a:r>
              <a:rPr lang="en-US" b="0" u="sng" dirty="0">
                <a:hlinkClick r:id="rId3"/>
              </a:rPr>
              <a:t>https://www.youtube.com/watch?v=-QXgQdmguK0</a:t>
            </a:r>
            <a:endParaRPr lang="en-US" b="0" dirty="0"/>
          </a:p>
        </p:txBody>
      </p:sp>
      <p:sp>
        <p:nvSpPr>
          <p:cNvPr id="340" name="Google Shape;340;p16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13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0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33D18-FE8E-234B-9B5F-E14CAF3FEF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14</a:t>
            </a:fld>
            <a:endParaRPr lang="en" kern="0">
              <a:solidFill>
                <a:srgbClr val="68728D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E32D15-A5A0-2C43-A605-F31E6A1A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6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Defining Addiction</a:t>
            </a:r>
            <a:endParaRPr dirty="0"/>
          </a:p>
        </p:txBody>
      </p:sp>
      <p:sp>
        <p:nvSpPr>
          <p:cNvPr id="346" name="Google Shape;346;p17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10121600" cy="39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133" dirty="0"/>
              <a:t>Dependent use</a:t>
            </a:r>
          </a:p>
          <a:p>
            <a:pPr lvl="1">
              <a:spcBef>
                <a:spcPts val="0"/>
              </a:spcBef>
              <a:buChar char="❑"/>
            </a:pPr>
            <a:r>
              <a:rPr lang="en" sz="2133" dirty="0"/>
              <a:t>Physical vs Psychological</a:t>
            </a:r>
          </a:p>
          <a:p>
            <a:pPr lvl="1">
              <a:spcBef>
                <a:spcPts val="0"/>
              </a:spcBef>
              <a:buChar char="❑"/>
            </a:pPr>
            <a:r>
              <a:rPr lang="en" sz="2133" dirty="0"/>
              <a:t>Examples</a:t>
            </a:r>
          </a:p>
          <a:p>
            <a:pPr>
              <a:spcBef>
                <a:spcPts val="0"/>
              </a:spcBef>
            </a:pPr>
            <a:r>
              <a:rPr lang="en" sz="2133" dirty="0"/>
              <a:t>Psychological: the need, desire, continued use</a:t>
            </a:r>
          </a:p>
          <a:p>
            <a:pPr>
              <a:spcBef>
                <a:spcPts val="0"/>
              </a:spcBef>
            </a:pPr>
            <a:r>
              <a:rPr lang="en" sz="2133" dirty="0"/>
              <a:t>Is drug use a choice?</a:t>
            </a:r>
          </a:p>
          <a:p>
            <a:pPr lvl="1">
              <a:spcBef>
                <a:spcPts val="0"/>
              </a:spcBef>
            </a:pPr>
            <a:r>
              <a:rPr lang="en" sz="2133" dirty="0"/>
              <a:t>State</a:t>
            </a:r>
          </a:p>
          <a:p>
            <a:pPr lvl="1">
              <a:spcBef>
                <a:spcPts val="0"/>
              </a:spcBef>
            </a:pPr>
            <a:r>
              <a:rPr lang="en" sz="2133" dirty="0"/>
              <a:t>Brain changes</a:t>
            </a:r>
            <a:endParaRPr sz="2133" dirty="0"/>
          </a:p>
        </p:txBody>
      </p:sp>
      <p:sp>
        <p:nvSpPr>
          <p:cNvPr id="347" name="Google Shape;347;p17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15</a:t>
            </a:fld>
            <a:endParaRPr kern="0">
              <a:solidFill>
                <a:srgbClr val="68728D"/>
              </a:solidFill>
            </a:endParaRPr>
          </a:p>
        </p:txBody>
      </p:sp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E10A7246-DADD-B241-B9B4-7CCB4E48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448" y="4052252"/>
            <a:ext cx="5305168" cy="25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Addiction Definitions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4329213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Working Definition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3 C’s:</a:t>
            </a:r>
          </a:p>
          <a:p>
            <a:pPr marL="457189" indent="-457189">
              <a:buAutoNum type="arabicPeriod"/>
            </a:pPr>
            <a:r>
              <a:rPr lang="en" u="sng" dirty="0"/>
              <a:t>Craving </a:t>
            </a:r>
            <a:r>
              <a:rPr lang="en" dirty="0"/>
              <a:t>or </a:t>
            </a:r>
            <a:r>
              <a:rPr lang="en" u="sng" dirty="0"/>
              <a:t>compulsion</a:t>
            </a:r>
          </a:p>
          <a:p>
            <a:pPr marL="457189" indent="-457189">
              <a:buAutoNum type="arabicPeriod"/>
            </a:pPr>
            <a:r>
              <a:rPr lang="en" dirty="0"/>
              <a:t>Losing </a:t>
            </a:r>
            <a:r>
              <a:rPr lang="en" u="sng" dirty="0"/>
              <a:t>control</a:t>
            </a:r>
            <a:r>
              <a:rPr lang="en" dirty="0"/>
              <a:t> over behavior</a:t>
            </a:r>
          </a:p>
          <a:p>
            <a:pPr marL="457189" indent="-457189">
              <a:buAutoNum type="arabicPeriod"/>
            </a:pPr>
            <a:r>
              <a:rPr lang="en" u="sng" dirty="0"/>
              <a:t>Continued</a:t>
            </a:r>
            <a:r>
              <a:rPr lang="en" dirty="0"/>
              <a:t> use despite </a:t>
            </a:r>
            <a:r>
              <a:rPr lang="en" u="sng" dirty="0"/>
              <a:t>consequences</a:t>
            </a:r>
            <a:r>
              <a:rPr lang="en" dirty="0"/>
              <a:t>.</a:t>
            </a:r>
            <a:endParaRPr dirty="0"/>
          </a:p>
        </p:txBody>
      </p:sp>
      <p:sp>
        <p:nvSpPr>
          <p:cNvPr id="382" name="Google Shape;382;p20"/>
          <p:cNvSpPr txBox="1">
            <a:spLocks noGrp="1"/>
          </p:cNvSpPr>
          <p:nvPr>
            <p:ph type="body" idx="2"/>
          </p:nvPr>
        </p:nvSpPr>
        <p:spPr>
          <a:xfrm>
            <a:off x="6347904" y="2032500"/>
            <a:ext cx="3410464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National Institute of Addiction Medicine (NIDA)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-US" dirty="0"/>
              <a:t>“a chronic, relapsing </a:t>
            </a:r>
            <a:r>
              <a:rPr lang="en-US" u="sng" dirty="0"/>
              <a:t>brain disease </a:t>
            </a:r>
            <a:r>
              <a:rPr lang="en-US" dirty="0"/>
              <a:t>that is characterized by compulsive </a:t>
            </a:r>
            <a:r>
              <a:rPr lang="en-US" u="sng" dirty="0"/>
              <a:t>drug seeking</a:t>
            </a:r>
            <a:r>
              <a:rPr lang="en-US" dirty="0"/>
              <a:t> and use, despite harmful consequences.”</a:t>
            </a:r>
            <a:endParaRPr dirty="0"/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16</a:t>
            </a:fld>
            <a:endParaRPr kern="0">
              <a:solidFill>
                <a:srgbClr val="68728D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820492-0A20-C04B-B945-50E3768D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96" y="235230"/>
            <a:ext cx="2101304" cy="16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Addiction Definitions</a:t>
            </a:r>
            <a:endParaRPr dirty="0"/>
          </a:p>
        </p:txBody>
      </p:sp>
      <p:sp>
        <p:nvSpPr>
          <p:cNvPr id="383" name="Google Shape;383;p20"/>
          <p:cNvSpPr txBox="1">
            <a:spLocks noGrp="1"/>
          </p:cNvSpPr>
          <p:nvPr>
            <p:ph type="body" idx="3"/>
          </p:nvPr>
        </p:nvSpPr>
        <p:spPr>
          <a:xfrm>
            <a:off x="1398016" y="2032500"/>
            <a:ext cx="9851136" cy="4442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American Society of Addiction Medicine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69329" indent="0">
              <a:buNone/>
            </a:pPr>
            <a:r>
              <a:rPr lang="en-US" dirty="0"/>
              <a:t>”Addiction is a </a:t>
            </a:r>
            <a:r>
              <a:rPr lang="en-US" u="sng" dirty="0"/>
              <a:t>treatable, chronic medical disease </a:t>
            </a:r>
            <a:r>
              <a:rPr lang="en-US" dirty="0"/>
              <a:t>involving complex interactions among </a:t>
            </a:r>
            <a:r>
              <a:rPr lang="en-US" u="sng" dirty="0"/>
              <a:t>brain circuits, genetics, the environment</a:t>
            </a:r>
            <a:r>
              <a:rPr lang="en-US" dirty="0"/>
              <a:t>, and an </a:t>
            </a:r>
            <a:r>
              <a:rPr lang="en-US" u="sng" dirty="0"/>
              <a:t>individual’s life experiences</a:t>
            </a:r>
            <a:r>
              <a:rPr lang="en-US" dirty="0"/>
              <a:t>. People with addiction use substances or engage in </a:t>
            </a:r>
            <a:r>
              <a:rPr lang="en-US" u="sng" dirty="0"/>
              <a:t>behaviors that become compulsive and often continue despite harmful consequences</a:t>
            </a:r>
            <a:r>
              <a:rPr lang="en-US" dirty="0"/>
              <a:t>.”</a:t>
            </a:r>
          </a:p>
          <a:p>
            <a:pPr marL="169329" indent="0">
              <a:buNone/>
            </a:pPr>
            <a:r>
              <a:rPr lang="en-US" dirty="0"/>
              <a:t>Prevention efforts and treatment approaches for addiction are generally as successful as those for other chronic diseases. </a:t>
            </a:r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17</a:t>
            </a:fld>
            <a:endParaRPr kern="0">
              <a:solidFill>
                <a:srgbClr val="68728D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820492-0A20-C04B-B945-50E3768D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96" y="235230"/>
            <a:ext cx="2101304" cy="16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Diagnosing Addiction</a:t>
            </a:r>
            <a:endParaRPr dirty="0"/>
          </a:p>
        </p:txBody>
      </p:sp>
      <p:sp>
        <p:nvSpPr>
          <p:cNvPr id="346" name="Google Shape;346;p17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10121600" cy="39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Is addiction an official mental health diagnosis?</a:t>
            </a:r>
          </a:p>
          <a:p>
            <a:pPr>
              <a:spcBef>
                <a:spcPts val="0"/>
              </a:spcBef>
            </a:pPr>
            <a:r>
              <a:rPr lang="en" dirty="0"/>
              <a:t>Substance use disorder (with type of substance)</a:t>
            </a:r>
          </a:p>
          <a:p>
            <a:pPr>
              <a:spcBef>
                <a:spcPts val="0"/>
              </a:spcBef>
            </a:pPr>
            <a:r>
              <a:rPr lang="en" dirty="0"/>
              <a:t>Mild (2-3 symptoms), Moderate (4-5 symptoms), and Severe (6+ symptoms)</a:t>
            </a:r>
            <a:endParaRPr dirty="0"/>
          </a:p>
        </p:txBody>
      </p:sp>
      <p:sp>
        <p:nvSpPr>
          <p:cNvPr id="347" name="Google Shape;347;p17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18</a:t>
            </a:fld>
            <a:endParaRPr kern="0">
              <a:solidFill>
                <a:srgbClr val="68728D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E10B4F0-0BAA-5944-A3DC-DB89CF07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" y="4285965"/>
            <a:ext cx="12192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8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 txBox="1">
            <a:spLocks noGrp="1"/>
          </p:cNvSpPr>
          <p:nvPr>
            <p:ph type="body" idx="1"/>
          </p:nvPr>
        </p:nvSpPr>
        <p:spPr>
          <a:xfrm>
            <a:off x="362466" y="115329"/>
            <a:ext cx="11500021" cy="58271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fontAlgn="base"/>
            <a:r>
              <a:rPr lang="en-US" sz="1333" b="1" dirty="0"/>
              <a:t>1) The substance is often taken in </a:t>
            </a:r>
            <a:r>
              <a:rPr lang="en-US" sz="1333" b="1" u="sng" dirty="0"/>
              <a:t>larger amounts </a:t>
            </a:r>
            <a:r>
              <a:rPr lang="en-US" sz="1333" b="1" dirty="0"/>
              <a:t>or over a longer period than was intended.</a:t>
            </a:r>
            <a:r>
              <a:rPr lang="en-US" sz="1333" dirty="0"/>
              <a:t>​</a:t>
            </a:r>
          </a:p>
          <a:p>
            <a:pPr fontAlgn="base"/>
            <a:r>
              <a:rPr lang="en-US" sz="1333" b="1" dirty="0"/>
              <a:t>2) There is a persistent desire or </a:t>
            </a:r>
            <a:r>
              <a:rPr lang="en-US" sz="1333" b="1" u="sng" dirty="0"/>
              <a:t>unsuccessful effort to cut down </a:t>
            </a:r>
            <a:r>
              <a:rPr lang="en-US" sz="1333" b="1" dirty="0"/>
              <a:t>or control use.</a:t>
            </a:r>
            <a:r>
              <a:rPr lang="en-US" sz="1333" dirty="0"/>
              <a:t>​</a:t>
            </a:r>
          </a:p>
          <a:p>
            <a:pPr fontAlgn="base"/>
            <a:r>
              <a:rPr lang="en-US" sz="1333" b="1" dirty="0"/>
              <a:t>3) A great deal of </a:t>
            </a:r>
            <a:r>
              <a:rPr lang="en-US" sz="1333" b="1" u="sng" dirty="0"/>
              <a:t>time</a:t>
            </a:r>
            <a:r>
              <a:rPr lang="en-US" sz="1333" b="1" dirty="0"/>
              <a:t> is spent in activities necessary to obtain the substance, use the substance, or recover.</a:t>
            </a:r>
            <a:r>
              <a:rPr lang="en-US" sz="1333" dirty="0"/>
              <a:t>​</a:t>
            </a:r>
          </a:p>
          <a:p>
            <a:pPr fontAlgn="base"/>
            <a:r>
              <a:rPr lang="en-US" sz="1333" b="1" u="sng" dirty="0"/>
              <a:t>4) Craving</a:t>
            </a:r>
            <a:r>
              <a:rPr lang="en-US" sz="1333" b="1" dirty="0"/>
              <a:t>, or a strong desire or urge to use the substance.</a:t>
            </a:r>
            <a:r>
              <a:rPr lang="en-US" sz="1333" dirty="0"/>
              <a:t>​</a:t>
            </a:r>
          </a:p>
          <a:p>
            <a:pPr fontAlgn="base"/>
            <a:r>
              <a:rPr lang="en-US" sz="1333" b="1" dirty="0"/>
              <a:t>5) Recurrent use of the substance resulting in a </a:t>
            </a:r>
            <a:r>
              <a:rPr lang="en-US" sz="1333" b="1" u="sng" dirty="0"/>
              <a:t>failure to fulfill major role obligations </a:t>
            </a:r>
            <a:r>
              <a:rPr lang="en-US" sz="1333" b="1" dirty="0"/>
              <a:t>at work/school/home.</a:t>
            </a:r>
            <a:r>
              <a:rPr lang="en-US" sz="1333" dirty="0"/>
              <a:t>​</a:t>
            </a:r>
          </a:p>
          <a:p>
            <a:pPr fontAlgn="base"/>
            <a:r>
              <a:rPr lang="en-US" sz="1333" b="1" dirty="0"/>
              <a:t>6) Continued use of the substance </a:t>
            </a:r>
            <a:r>
              <a:rPr lang="en-US" sz="1333" b="1" u="sng" dirty="0"/>
              <a:t>despite having persistent or recurrent social or interpersonal problems </a:t>
            </a:r>
            <a:r>
              <a:rPr lang="en-US" sz="1333" b="1" dirty="0"/>
              <a:t>caused or exacerbated by the effects of its use.</a:t>
            </a:r>
            <a:r>
              <a:rPr lang="en-US" sz="1333" dirty="0"/>
              <a:t>​</a:t>
            </a:r>
          </a:p>
          <a:p>
            <a:pPr fontAlgn="base"/>
            <a:r>
              <a:rPr lang="en-US" sz="1333" b="1" dirty="0"/>
              <a:t>7) Important social, occupational, or recreational </a:t>
            </a:r>
            <a:r>
              <a:rPr lang="en-US" sz="1333" b="1" u="sng" dirty="0"/>
              <a:t>activities are given up </a:t>
            </a:r>
            <a:r>
              <a:rPr lang="en-US" sz="1333" b="1" dirty="0"/>
              <a:t>or reduced because of use.</a:t>
            </a:r>
            <a:r>
              <a:rPr lang="en-US" sz="1333" dirty="0"/>
              <a:t>​</a:t>
            </a:r>
          </a:p>
          <a:p>
            <a:pPr fontAlgn="base"/>
            <a:r>
              <a:rPr lang="en-US" sz="1333" b="1" dirty="0"/>
              <a:t>8) Recurrent use of the substance in situations in which it is </a:t>
            </a:r>
            <a:r>
              <a:rPr lang="en-US" sz="1333" b="1" u="sng" dirty="0"/>
              <a:t>physically hazardous</a:t>
            </a:r>
            <a:r>
              <a:rPr lang="en-US" sz="1333" b="1" dirty="0"/>
              <a:t>.</a:t>
            </a:r>
            <a:r>
              <a:rPr lang="en-US" sz="1333" dirty="0"/>
              <a:t>​</a:t>
            </a:r>
          </a:p>
          <a:p>
            <a:pPr fontAlgn="base"/>
            <a:r>
              <a:rPr lang="en-US" sz="1333" b="1" dirty="0"/>
              <a:t>9) Use of the substance is </a:t>
            </a:r>
            <a:r>
              <a:rPr lang="en-US" sz="1333" b="1" u="sng" dirty="0"/>
              <a:t>continued despite </a:t>
            </a:r>
            <a:r>
              <a:rPr lang="en-US" sz="1333" b="1" dirty="0"/>
              <a:t>knowledge of having a persistent or recurrent physical or psychological </a:t>
            </a:r>
            <a:r>
              <a:rPr lang="en-US" sz="1333" b="1" u="sng" dirty="0"/>
              <a:t>problem</a:t>
            </a:r>
            <a:r>
              <a:rPr lang="en-US" sz="1333" b="1" dirty="0"/>
              <a:t> that is likely to have been caused or exacerbated by the substance.</a:t>
            </a:r>
            <a:r>
              <a:rPr lang="en-US" sz="1333" dirty="0"/>
              <a:t>​</a:t>
            </a:r>
          </a:p>
          <a:p>
            <a:pPr fontAlgn="base"/>
            <a:r>
              <a:rPr lang="en-US" sz="1333" b="1" u="sng" dirty="0"/>
              <a:t>10) Tolerance</a:t>
            </a:r>
            <a:r>
              <a:rPr lang="en-US" sz="1333" b="1" dirty="0"/>
              <a:t>, as defined by either of the following: </a:t>
            </a:r>
            <a:r>
              <a:rPr lang="en-US" sz="1333" dirty="0"/>
              <a:t>​</a:t>
            </a:r>
          </a:p>
          <a:p>
            <a:pPr lvl="1" fontAlgn="base"/>
            <a:r>
              <a:rPr lang="en-US" sz="1333" b="1" dirty="0"/>
              <a:t>A need for markedly increased amounts of the substance to achieve intoxication or desired effect.</a:t>
            </a:r>
            <a:r>
              <a:rPr lang="en-US" sz="1333" dirty="0"/>
              <a:t>​</a:t>
            </a:r>
          </a:p>
          <a:p>
            <a:pPr lvl="1" fontAlgn="base"/>
            <a:r>
              <a:rPr lang="en-US" sz="1333" b="1" dirty="0"/>
              <a:t>A markedly diminished effect with continued use of the same amount of the substance</a:t>
            </a:r>
            <a:r>
              <a:rPr lang="en-US" sz="1333" dirty="0"/>
              <a:t>​</a:t>
            </a:r>
          </a:p>
          <a:p>
            <a:pPr fontAlgn="base"/>
            <a:r>
              <a:rPr lang="en-US" sz="1333" b="1" u="sng" dirty="0"/>
              <a:t>11) Withdrawal</a:t>
            </a:r>
            <a:r>
              <a:rPr lang="en-US" sz="1333" b="1" dirty="0"/>
              <a:t>, as manifested by either of the following: </a:t>
            </a:r>
            <a:r>
              <a:rPr lang="en-US" sz="1333" dirty="0"/>
              <a:t>​</a:t>
            </a:r>
          </a:p>
          <a:p>
            <a:pPr lvl="1" fontAlgn="base"/>
            <a:r>
              <a:rPr lang="en-US" sz="1333" b="1" dirty="0"/>
              <a:t>The characteristic withdrawal syndrome for that substance</a:t>
            </a:r>
            <a:r>
              <a:rPr lang="en-US" sz="1333" dirty="0"/>
              <a:t>​</a:t>
            </a:r>
          </a:p>
          <a:p>
            <a:pPr lvl="1" fontAlgn="base"/>
            <a:r>
              <a:rPr lang="en-US" sz="1333" b="1" dirty="0"/>
              <a:t>The substance (or a related substance) is taken to relieve or avoid withdrawal symptoms</a:t>
            </a:r>
            <a:endParaRPr lang="en-US" sz="1333" dirty="0"/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347" name="Google Shape;347;p17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19</a:t>
            </a:fld>
            <a:endParaRPr kern="0">
              <a:solidFill>
                <a:srgbClr val="68728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63C61-B805-6544-9E15-51803D0CB39F}"/>
              </a:ext>
            </a:extLst>
          </p:cNvPr>
          <p:cNvSpPr txBox="1"/>
          <p:nvPr/>
        </p:nvSpPr>
        <p:spPr>
          <a:xfrm>
            <a:off x="1301579" y="6106915"/>
            <a:ext cx="554671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u="sng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https://www.youtube.com/watch?v=UiGLn390dWU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48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Addiction Terms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1035267" y="2032501"/>
            <a:ext cx="3103600" cy="25477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Tolerance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When you need more to get the same effect.  A reduced reaction to a drug following repeated use. </a:t>
            </a:r>
            <a:endParaRPr dirty="0"/>
          </a:p>
        </p:txBody>
      </p:sp>
      <p:sp>
        <p:nvSpPr>
          <p:cNvPr id="382" name="Google Shape;382;p20"/>
          <p:cNvSpPr txBox="1">
            <a:spLocks noGrp="1"/>
          </p:cNvSpPr>
          <p:nvPr>
            <p:ph type="body" idx="2"/>
          </p:nvPr>
        </p:nvSpPr>
        <p:spPr>
          <a:xfrm>
            <a:off x="4501416" y="2032500"/>
            <a:ext cx="3103600" cy="22949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Withdrawal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Symptoms that occur when a drug is reduced or stopped all together.</a:t>
            </a:r>
            <a:endParaRPr dirty="0"/>
          </a:p>
        </p:txBody>
      </p:sp>
      <p:sp>
        <p:nvSpPr>
          <p:cNvPr id="383" name="Google Shape;383;p20"/>
          <p:cNvSpPr txBox="1">
            <a:spLocks noGrp="1"/>
          </p:cNvSpPr>
          <p:nvPr>
            <p:ph type="body" idx="3"/>
          </p:nvPr>
        </p:nvSpPr>
        <p:spPr>
          <a:xfrm>
            <a:off x="7967565" y="2032500"/>
            <a:ext cx="3103600" cy="18722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Overdose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-US" dirty="0"/>
              <a:t>Taking too much of a substance.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2</a:t>
            </a:fld>
            <a:endParaRPr kern="0">
              <a:solidFill>
                <a:srgbClr val="68728D"/>
              </a:solidFill>
            </a:endParaRP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A148A7CF-2B77-2047-A335-D38D3B100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371" y="4713158"/>
            <a:ext cx="3170652" cy="1783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FE86F-26FF-C346-89AB-5E65F7700D9A}"/>
              </a:ext>
            </a:extLst>
          </p:cNvPr>
          <p:cNvSpPr txBox="1"/>
          <p:nvPr/>
        </p:nvSpPr>
        <p:spPr>
          <a:xfrm>
            <a:off x="4138867" y="5308748"/>
            <a:ext cx="1423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480,000</a:t>
            </a:r>
          </a:p>
        </p:txBody>
      </p:sp>
      <p:pic>
        <p:nvPicPr>
          <p:cNvPr id="7" name="Picture 6" descr="A picture containing text, bottle, meat, several&#10;&#10;Description automatically generated">
            <a:extLst>
              <a:ext uri="{FF2B5EF4-FFF2-40B4-BE49-F238E27FC236}">
                <a16:creationId xmlns:a16="http://schemas.microsoft.com/office/drawing/2014/main" id="{D6933EC0-0859-CE43-A846-2D6E2ED29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30128" y="4745459"/>
            <a:ext cx="3489237" cy="17188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AE83D9-090D-664F-9D2F-25DD2C71BFFA}"/>
              </a:ext>
            </a:extLst>
          </p:cNvPr>
          <p:cNvSpPr txBox="1"/>
          <p:nvPr/>
        </p:nvSpPr>
        <p:spPr>
          <a:xfrm>
            <a:off x="10157597" y="5301749"/>
            <a:ext cx="123303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90,000</a:t>
            </a:r>
          </a:p>
        </p:txBody>
      </p:sp>
    </p:spTree>
    <p:extLst>
      <p:ext uri="{BB962C8B-B14F-4D97-AF65-F5344CB8AC3E}">
        <p14:creationId xmlns:p14="http://schemas.microsoft.com/office/powerpoint/2010/main" val="17662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Uppers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Examples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Cocaine, methamphetamine, amphetamines (Adderall), caffeine, nicotine, narcolepsy medications, etc.</a:t>
            </a:r>
            <a:endParaRPr dirty="0"/>
          </a:p>
        </p:txBody>
      </p:sp>
      <p:sp>
        <p:nvSpPr>
          <p:cNvPr id="382" name="Google Shape;382;p20"/>
          <p:cNvSpPr txBox="1">
            <a:spLocks noGrp="1"/>
          </p:cNvSpPr>
          <p:nvPr>
            <p:ph type="body" idx="2"/>
          </p:nvPr>
        </p:nvSpPr>
        <p:spPr>
          <a:xfrm>
            <a:off x="4501416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General Effects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Increases: blood pressure, heartrate, respiration, euphoria, alertness.</a:t>
            </a:r>
          </a:p>
          <a:p>
            <a:pPr marL="0" indent="0">
              <a:buNone/>
            </a:pPr>
            <a:r>
              <a:rPr lang="en" dirty="0"/>
              <a:t>“Stimulates”</a:t>
            </a:r>
            <a:endParaRPr dirty="0"/>
          </a:p>
        </p:txBody>
      </p:sp>
      <p:sp>
        <p:nvSpPr>
          <p:cNvPr id="383" name="Google Shape;383;p20"/>
          <p:cNvSpPr txBox="1">
            <a:spLocks noGrp="1"/>
          </p:cNvSpPr>
          <p:nvPr>
            <p:ph type="body" idx="3"/>
          </p:nvPr>
        </p:nvSpPr>
        <p:spPr>
          <a:xfrm>
            <a:off x="7967565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Addiction Potential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-US" dirty="0"/>
              <a:t>High addiction potential (nicotine)</a:t>
            </a:r>
          </a:p>
          <a:p>
            <a:pPr marL="0" indent="0">
              <a:buNone/>
            </a:pPr>
            <a:r>
              <a:rPr lang="en-US" dirty="0"/>
              <a:t>Withdrawal not too intense; fatigue, increased appetite, depression.</a:t>
            </a:r>
          </a:p>
          <a:p>
            <a:pPr marL="0" indent="0">
              <a:buNone/>
            </a:pPr>
            <a:r>
              <a:rPr lang="en-US" dirty="0"/>
              <a:t>Moderate overdose potential (cardiac arrest).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3</a:t>
            </a:fld>
            <a:endParaRPr kern="0">
              <a:solidFill>
                <a:srgbClr val="68728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6CE37-25CF-9948-8943-722BD087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584" y="231834"/>
            <a:ext cx="2890616" cy="1445308"/>
          </a:xfrm>
          <a:prstGeom prst="rect">
            <a:avLst/>
          </a:prstGeom>
        </p:spPr>
      </p:pic>
      <p:pic>
        <p:nvPicPr>
          <p:cNvPr id="5" name="Picture 4" descr="A close - up of a pen&#10;&#10;Description automatically generated with low confidence">
            <a:extLst>
              <a:ext uri="{FF2B5EF4-FFF2-40B4-BE49-F238E27FC236}">
                <a16:creationId xmlns:a16="http://schemas.microsoft.com/office/drawing/2014/main" id="{922BD256-99BE-A743-A99B-D87C236EC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655" y="4976364"/>
            <a:ext cx="2169972" cy="1625385"/>
          </a:xfrm>
          <a:prstGeom prst="rect">
            <a:avLst/>
          </a:prstGeom>
        </p:spPr>
      </p:pic>
      <p:pic>
        <p:nvPicPr>
          <p:cNvPr id="7" name="Picture 6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BA7E4DF9-7625-2348-B65F-D2D2577B5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177" y="5016503"/>
            <a:ext cx="2271841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"/>
          <p:cNvSpPr txBox="1">
            <a:spLocks noGrp="1"/>
          </p:cNvSpPr>
          <p:nvPr>
            <p:ph type="ctrTitle"/>
          </p:nvPr>
        </p:nvSpPr>
        <p:spPr>
          <a:xfrm>
            <a:off x="2703500" y="2172529"/>
            <a:ext cx="67848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endParaRPr dirty="0">
              <a:solidFill>
                <a:schemeClr val="accent2"/>
              </a:solidFill>
            </a:endParaRPr>
          </a:p>
          <a:p>
            <a:r>
              <a:rPr lang="en" dirty="0"/>
              <a:t>Uppers Videos</a:t>
            </a:r>
            <a:endParaRPr dirty="0"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1"/>
          </p:nvPr>
        </p:nvSpPr>
        <p:spPr>
          <a:xfrm>
            <a:off x="696686" y="3848135"/>
            <a:ext cx="10722429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/>
            <a:r>
              <a:rPr lang="en-US" sz="1867" dirty="0"/>
              <a:t>Crystal Meth: </a:t>
            </a:r>
            <a:r>
              <a:rPr lang="en-US" sz="1867" u="sng" dirty="0">
                <a:hlinkClick r:id="rId3"/>
              </a:rPr>
              <a:t>https://www.youtube.com/watch?v=fuyX1XKxX_s</a:t>
            </a:r>
            <a:endParaRPr lang="en-US" sz="1867" u="sng" dirty="0"/>
          </a:p>
          <a:p>
            <a:pPr marL="0" indent="0" algn="ctr"/>
            <a:endParaRPr lang="en-US" sz="1867" u="sng" dirty="0"/>
          </a:p>
          <a:p>
            <a:pPr marL="0" indent="0" algn="ctr"/>
            <a:r>
              <a:rPr lang="en-US" sz="1867" dirty="0"/>
              <a:t>Synthetic “Bath Salts”: </a:t>
            </a:r>
            <a:r>
              <a:rPr lang="en-US" sz="1867" u="sng" dirty="0">
                <a:hlinkClick r:id="rId4"/>
              </a:rPr>
              <a:t>https://www.youtube.com/watch?v=bXo-0iFj8Ys</a:t>
            </a:r>
            <a:endParaRPr sz="1867" dirty="0"/>
          </a:p>
        </p:txBody>
      </p:sp>
    </p:spTree>
    <p:extLst>
      <p:ext uri="{BB962C8B-B14F-4D97-AF65-F5344CB8AC3E}">
        <p14:creationId xmlns:p14="http://schemas.microsoft.com/office/powerpoint/2010/main" val="400510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Downers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Examples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Alcohol, barbiturates, benzodiazepines (Xanax), sleep aids (Ambien)</a:t>
            </a:r>
            <a:endParaRPr dirty="0"/>
          </a:p>
        </p:txBody>
      </p:sp>
      <p:sp>
        <p:nvSpPr>
          <p:cNvPr id="382" name="Google Shape;382;p20"/>
          <p:cNvSpPr txBox="1">
            <a:spLocks noGrp="1"/>
          </p:cNvSpPr>
          <p:nvPr>
            <p:ph type="body" idx="2"/>
          </p:nvPr>
        </p:nvSpPr>
        <p:spPr>
          <a:xfrm>
            <a:off x="4501416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General Effects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Sleepiness, relaxation, slurred speech, staggering gait, amnesia/blackouts, mood alterations, etc.</a:t>
            </a:r>
          </a:p>
          <a:p>
            <a:pPr marL="0" indent="0">
              <a:buNone/>
            </a:pPr>
            <a:r>
              <a:rPr lang="en" dirty="0"/>
              <a:t>“depressants”</a:t>
            </a:r>
            <a:endParaRPr dirty="0"/>
          </a:p>
        </p:txBody>
      </p:sp>
      <p:sp>
        <p:nvSpPr>
          <p:cNvPr id="383" name="Google Shape;383;p20"/>
          <p:cNvSpPr txBox="1">
            <a:spLocks noGrp="1"/>
          </p:cNvSpPr>
          <p:nvPr>
            <p:ph type="body" idx="3"/>
          </p:nvPr>
        </p:nvSpPr>
        <p:spPr>
          <a:xfrm>
            <a:off x="7967565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Addiction Potential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Mod to High potential for addiction. </a:t>
            </a:r>
          </a:p>
          <a:p>
            <a:pPr marL="0" indent="0">
              <a:buNone/>
            </a:pPr>
            <a:r>
              <a:rPr lang="en-US" dirty="0"/>
              <a:t>Tolerance occurs with repeated use.</a:t>
            </a:r>
          </a:p>
          <a:p>
            <a:pPr marL="0" indent="0">
              <a:buNone/>
            </a:pPr>
            <a:r>
              <a:rPr lang="en-US" dirty="0"/>
              <a:t>Overdose potential is high. Increased risk with multiples</a:t>
            </a:r>
            <a:endParaRPr dirty="0"/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5</a:t>
            </a:fld>
            <a:endParaRPr kern="0">
              <a:solidFill>
                <a:srgbClr val="68728D"/>
              </a:solidFill>
            </a:endParaRPr>
          </a:p>
        </p:txBody>
      </p:sp>
      <p:pic>
        <p:nvPicPr>
          <p:cNvPr id="4" name="Picture 3" descr="A group of bottles of alcohol&#10;&#10;Description automatically generated with low confidence">
            <a:extLst>
              <a:ext uri="{FF2B5EF4-FFF2-40B4-BE49-F238E27FC236}">
                <a16:creationId xmlns:a16="http://schemas.microsoft.com/office/drawing/2014/main" id="{00784911-25DB-B545-ACAA-AF447A2A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933" y="244533"/>
            <a:ext cx="2599267" cy="172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EA640-DFED-D34B-A913-8E6916445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1" y="4300151"/>
            <a:ext cx="2409568" cy="2409568"/>
          </a:xfrm>
          <a:prstGeom prst="rect">
            <a:avLst/>
          </a:prstGeom>
        </p:spPr>
      </p:pic>
      <p:pic>
        <p:nvPicPr>
          <p:cNvPr id="10" name="Picture 9" descr="A close - up of a credit card and a credit card&#10;&#10;Description automatically generated with medium confidence">
            <a:extLst>
              <a:ext uri="{FF2B5EF4-FFF2-40B4-BE49-F238E27FC236}">
                <a16:creationId xmlns:a16="http://schemas.microsoft.com/office/drawing/2014/main" id="{C9179F15-96FA-344B-8679-BC2405459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411" y="168504"/>
            <a:ext cx="1799968" cy="17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Downers Withdrawal</a:t>
            </a:r>
            <a:endParaRPr dirty="0"/>
          </a:p>
        </p:txBody>
      </p:sp>
      <p:sp>
        <p:nvSpPr>
          <p:cNvPr id="346" name="Google Shape;346;p17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10121600" cy="39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Headaches, irritability, vomiting, hallucinations, seizures, and death</a:t>
            </a:r>
            <a:endParaRPr dirty="0"/>
          </a:p>
          <a:p>
            <a:pPr>
              <a:spcBef>
                <a:spcPts val="1333"/>
              </a:spcBef>
            </a:pPr>
            <a:r>
              <a:rPr lang="en-US" dirty="0"/>
              <a:t>Withdrawal can be deadly!</a:t>
            </a:r>
            <a:endParaRPr dirty="0"/>
          </a:p>
          <a:p>
            <a:pPr>
              <a:spcBef>
                <a:spcPts val="1333"/>
              </a:spcBef>
            </a:pPr>
            <a:r>
              <a:rPr lang="en-US" dirty="0"/>
              <a:t>Alcohol withdrawal &gt; Heroin withdrawal</a:t>
            </a:r>
          </a:p>
          <a:p>
            <a:pPr>
              <a:spcBef>
                <a:spcPts val="1333"/>
              </a:spcBef>
            </a:pPr>
            <a:r>
              <a:rPr lang="en-US" dirty="0"/>
              <a:t>With overdose there is a risk of choking on vomit and respiration stopping.</a:t>
            </a:r>
            <a:endParaRPr dirty="0"/>
          </a:p>
        </p:txBody>
      </p:sp>
      <p:sp>
        <p:nvSpPr>
          <p:cNvPr id="347" name="Google Shape;347;p17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6</a:t>
            </a:fld>
            <a:endParaRPr kern="0"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9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Opioids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Examples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Morphine, codeine, heroin, fentanyl, and pain pills(i.e. </a:t>
            </a:r>
            <a:r>
              <a:rPr lang="en-US" dirty="0"/>
              <a:t>V</a:t>
            </a:r>
            <a:r>
              <a:rPr lang="en" dirty="0" err="1"/>
              <a:t>icodin</a:t>
            </a:r>
            <a:r>
              <a:rPr lang="en" dirty="0"/>
              <a:t>, Lortab, etc.) </a:t>
            </a:r>
            <a:endParaRPr dirty="0"/>
          </a:p>
        </p:txBody>
      </p:sp>
      <p:sp>
        <p:nvSpPr>
          <p:cNvPr id="382" name="Google Shape;382;p20"/>
          <p:cNvSpPr txBox="1">
            <a:spLocks noGrp="1"/>
          </p:cNvSpPr>
          <p:nvPr>
            <p:ph type="body" idx="2"/>
          </p:nvPr>
        </p:nvSpPr>
        <p:spPr>
          <a:xfrm>
            <a:off x="4501416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General Effects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Reduces pain, causes euphoria, drowsiness, constricts pupils.  Can cause nausea (mostly the first time), vomiting, itching, and constipation.  </a:t>
            </a:r>
            <a:endParaRPr dirty="0"/>
          </a:p>
        </p:txBody>
      </p:sp>
      <p:sp>
        <p:nvSpPr>
          <p:cNvPr id="383" name="Google Shape;383;p20"/>
          <p:cNvSpPr txBox="1">
            <a:spLocks noGrp="1"/>
          </p:cNvSpPr>
          <p:nvPr>
            <p:ph type="body" idx="3"/>
          </p:nvPr>
        </p:nvSpPr>
        <p:spPr>
          <a:xfrm>
            <a:off x="7967565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Addiction Potential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High potential for addiction. Tolerance develops rapidly.</a:t>
            </a:r>
          </a:p>
          <a:p>
            <a:pPr marL="0" indent="0">
              <a:buNone/>
            </a:pPr>
            <a:r>
              <a:rPr lang="en-US" dirty="0"/>
              <a:t>Withdrawal symptoms are severe – not deadly.</a:t>
            </a:r>
          </a:p>
          <a:p>
            <a:pPr marL="0" indent="0">
              <a:buNone/>
            </a:pPr>
            <a:r>
              <a:rPr lang="en-US" dirty="0"/>
              <a:t>Overdose potential is high. Low – Mod use can cause death.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7</a:t>
            </a:fld>
            <a:endParaRPr kern="0">
              <a:solidFill>
                <a:srgbClr val="68728D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14A78D-C17A-4449-BE64-FB580E75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04" y="234602"/>
            <a:ext cx="1300325" cy="17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snow&#10;&#10;Description automatically generated">
            <a:extLst>
              <a:ext uri="{FF2B5EF4-FFF2-40B4-BE49-F238E27FC236}">
                <a16:creationId xmlns:a16="http://schemas.microsoft.com/office/drawing/2014/main" id="{B26AEA65-0F2D-2A46-89A4-D63B4E82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91" y="4439534"/>
            <a:ext cx="2658076" cy="2048933"/>
          </a:xfrm>
          <a:prstGeom prst="rect">
            <a:avLst/>
          </a:prstGeom>
        </p:spPr>
      </p:pic>
      <p:pic>
        <p:nvPicPr>
          <p:cNvPr id="6" name="Picture 5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52BE2590-52F9-964E-BDB8-C2210CC22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534" y="234602"/>
            <a:ext cx="1839133" cy="18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7E969C-8A46-BA4D-890F-71F77D448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on opioids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8BB3250-F8BA-6647-88BF-9733D9DBD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Narcan </a:t>
            </a:r>
            <a:r>
              <a:rPr lang="en-US" dirty="0">
                <a:sym typeface="Wingdings" pitchFamily="2" charset="2"/>
              </a:rPr>
              <a:t>(naloxone) reverses overdose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Pills -&gt; Heroin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https://www.youtube.com/watch?v=Nsjo7A1Bqj8</a:t>
            </a:r>
            <a:r>
              <a:rPr lang="en-US" dirty="0"/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FA75-2AF8-2E44-A0BB-324BA3946FB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639552" y="6311901"/>
            <a:ext cx="552449" cy="546100"/>
          </a:xfrm>
        </p:spPr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8</a:t>
            </a:fld>
            <a:endParaRPr lang="en" kern="0"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9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title"/>
          </p:nvPr>
        </p:nvSpPr>
        <p:spPr>
          <a:xfrm>
            <a:off x="1035267" y="536933"/>
            <a:ext cx="47832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Marijuana/Cannabis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1"/>
          </p:nvPr>
        </p:nvSpPr>
        <p:spPr>
          <a:xfrm>
            <a:off x="1035267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Examples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-US" dirty="0"/>
              <a:t>Marijuana, THC, Weed, K2/Spice, many, many other names.</a:t>
            </a:r>
            <a:endParaRPr dirty="0"/>
          </a:p>
        </p:txBody>
      </p:sp>
      <p:sp>
        <p:nvSpPr>
          <p:cNvPr id="382" name="Google Shape;382;p20"/>
          <p:cNvSpPr txBox="1">
            <a:spLocks noGrp="1"/>
          </p:cNvSpPr>
          <p:nvPr>
            <p:ph type="body" idx="2"/>
          </p:nvPr>
        </p:nvSpPr>
        <p:spPr>
          <a:xfrm>
            <a:off x="4501416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General Effects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en" dirty="0"/>
              <a:t>Enhanced sensory perception, increased euphoria, relaxation, drowsiness, slow reaction time, increase heart rate, more appetite, probs with memory and learning, can cause psychosis or hallucinations.</a:t>
            </a:r>
            <a:endParaRPr dirty="0"/>
          </a:p>
        </p:txBody>
      </p:sp>
      <p:sp>
        <p:nvSpPr>
          <p:cNvPr id="383" name="Google Shape;383;p20"/>
          <p:cNvSpPr txBox="1">
            <a:spLocks noGrp="1"/>
          </p:cNvSpPr>
          <p:nvPr>
            <p:ph type="body" idx="3"/>
          </p:nvPr>
        </p:nvSpPr>
        <p:spPr>
          <a:xfrm>
            <a:off x="7967565" y="2032500"/>
            <a:ext cx="31036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Addiction Potential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Moderate addiction potential, little to no tolerance or withdrawal.</a:t>
            </a:r>
          </a:p>
          <a:p>
            <a:pPr marL="0" indent="0">
              <a:buNone/>
            </a:pPr>
            <a:r>
              <a:rPr lang="en-US" dirty="0"/>
              <a:t>Overdose potential is Low *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384" name="Google Shape;384;p20"/>
          <p:cNvSpPr txBox="1">
            <a:spLocks noGrp="1"/>
          </p:cNvSpPr>
          <p:nvPr>
            <p:ph type="sldNum" idx="12"/>
          </p:nvPr>
        </p:nvSpPr>
        <p:spPr>
          <a:xfrm>
            <a:off x="11639200" y="6312100"/>
            <a:ext cx="5528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 defTabSz="1219170">
                <a:buClr>
                  <a:srgbClr val="000000"/>
                </a:buClr>
              </a:pPr>
              <a:t>9</a:t>
            </a:fld>
            <a:endParaRPr kern="0">
              <a:solidFill>
                <a:srgbClr val="68728D"/>
              </a:solidFill>
            </a:endParaRPr>
          </a:p>
        </p:txBody>
      </p:sp>
      <p:pic>
        <p:nvPicPr>
          <p:cNvPr id="4" name="Picture 3" descr="A picture containing food, meal, vegetable, fresh&#10;&#10;Description automatically generated">
            <a:extLst>
              <a:ext uri="{FF2B5EF4-FFF2-40B4-BE49-F238E27FC236}">
                <a16:creationId xmlns:a16="http://schemas.microsoft.com/office/drawing/2014/main" id="{4A949A7F-DE07-0048-9FB8-62597A508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18" y="4872075"/>
            <a:ext cx="2424709" cy="1616472"/>
          </a:xfrm>
          <a:prstGeom prst="rect">
            <a:avLst/>
          </a:prstGeom>
        </p:spPr>
      </p:pic>
      <p:pic>
        <p:nvPicPr>
          <p:cNvPr id="7" name="Picture 6" descr="Close up of a person's eye&#10;&#10;Description automatically generated with medium confidence">
            <a:extLst>
              <a:ext uri="{FF2B5EF4-FFF2-40B4-BE49-F238E27FC236}">
                <a16:creationId xmlns:a16="http://schemas.microsoft.com/office/drawing/2014/main" id="{63B2643D-E3A7-F749-B155-D14E066DC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065" y="385918"/>
            <a:ext cx="2177535" cy="14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1052</Words>
  <Application>Microsoft Macintosh PowerPoint</Application>
  <PresentationFormat>Widescreen</PresentationFormat>
  <Paragraphs>133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Montserrat</vt:lpstr>
      <vt:lpstr>Montserrat Light</vt:lpstr>
      <vt:lpstr>Poppins</vt:lpstr>
      <vt:lpstr>Volsce template</vt:lpstr>
      <vt:lpstr>Drug Use and Addiction</vt:lpstr>
      <vt:lpstr>Addiction Terms</vt:lpstr>
      <vt:lpstr>Uppers</vt:lpstr>
      <vt:lpstr> Uppers Videos</vt:lpstr>
      <vt:lpstr>Downers</vt:lpstr>
      <vt:lpstr>Downers Withdrawal</vt:lpstr>
      <vt:lpstr>Opioids</vt:lpstr>
      <vt:lpstr>More on opioids</vt:lpstr>
      <vt:lpstr>Marijuana/Cannabis</vt:lpstr>
      <vt:lpstr>More on Cannabis</vt:lpstr>
      <vt:lpstr>Hallucinogens</vt:lpstr>
      <vt:lpstr>Addiction</vt:lpstr>
      <vt:lpstr>PowerPoint Presentation</vt:lpstr>
      <vt:lpstr>PowerPoint Presentation</vt:lpstr>
      <vt:lpstr>Defining Addiction</vt:lpstr>
      <vt:lpstr>Addiction Definitions</vt:lpstr>
      <vt:lpstr>Addiction Definitions</vt:lpstr>
      <vt:lpstr>Diagnosing Addiction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Use and Addiction</dc:title>
  <dc:creator>Candice Reel</dc:creator>
  <cp:lastModifiedBy>Candice Reel</cp:lastModifiedBy>
  <cp:revision>1</cp:revision>
  <dcterms:created xsi:type="dcterms:W3CDTF">2022-04-11T23:46:59Z</dcterms:created>
  <dcterms:modified xsi:type="dcterms:W3CDTF">2022-04-11T23:50:29Z</dcterms:modified>
</cp:coreProperties>
</file>