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0"/>
  </p:notesMasterIdLst>
  <p:sldIdLst>
    <p:sldId id="348" r:id="rId2"/>
    <p:sldId id="349" r:id="rId3"/>
    <p:sldId id="352" r:id="rId4"/>
    <p:sldId id="353" r:id="rId5"/>
    <p:sldId id="355" r:id="rId6"/>
    <p:sldId id="356" r:id="rId7"/>
    <p:sldId id="357" r:id="rId8"/>
    <p:sldId id="358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067" autoAdjust="0"/>
    <p:restoredTop sz="30303" autoAdjust="0"/>
  </p:normalViewPr>
  <p:slideViewPr>
    <p:cSldViewPr snapToGrid="0">
      <p:cViewPr varScale="1">
        <p:scale>
          <a:sx n="28" d="100"/>
          <a:sy n="28" d="100"/>
        </p:scale>
        <p:origin x="342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9D5A1AF-ED66-7F43-83EB-B74D60083176}" type="doc">
      <dgm:prSet loTypeId="urn:microsoft.com/office/officeart/2005/8/layout/vList2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828CE7F0-DC57-2448-AFCC-1EBC9DF7D84C}">
      <dgm:prSet phldrT="[Text]"/>
      <dgm:spPr/>
      <dgm:t>
        <a:bodyPr/>
        <a:lstStyle/>
        <a:p>
          <a:r>
            <a:rPr lang="en-US" dirty="0"/>
            <a:t>Reinforcement</a:t>
          </a:r>
        </a:p>
      </dgm:t>
    </dgm:pt>
    <dgm:pt modelId="{303FB9EF-DDE3-CA49-B05B-287FF1F06D30}" type="parTrans" cxnId="{84EA3E31-67B2-1645-9FC9-F9ED93DFB8F9}">
      <dgm:prSet/>
      <dgm:spPr/>
      <dgm:t>
        <a:bodyPr/>
        <a:lstStyle/>
        <a:p>
          <a:endParaRPr lang="en-US"/>
        </a:p>
      </dgm:t>
    </dgm:pt>
    <dgm:pt modelId="{B6D80764-8F5B-DA42-B886-01AE128D5430}" type="sibTrans" cxnId="{84EA3E31-67B2-1645-9FC9-F9ED93DFB8F9}">
      <dgm:prSet/>
      <dgm:spPr/>
      <dgm:t>
        <a:bodyPr/>
        <a:lstStyle/>
        <a:p>
          <a:endParaRPr lang="en-US"/>
        </a:p>
      </dgm:t>
    </dgm:pt>
    <dgm:pt modelId="{D6B6E973-C21F-2F43-AF9F-7566560D930A}">
      <dgm:prSet phldrT="[Text]"/>
      <dgm:spPr/>
      <dgm:t>
        <a:bodyPr/>
        <a:lstStyle/>
        <a:p>
          <a:r>
            <a:rPr lang="en-US" dirty="0"/>
            <a:t>Cravings</a:t>
          </a:r>
        </a:p>
      </dgm:t>
    </dgm:pt>
    <dgm:pt modelId="{EA4A350B-FFFD-6F4F-973D-62C264107050}" type="parTrans" cxnId="{94C684A6-46E8-C445-BE5B-492E1A064DFD}">
      <dgm:prSet/>
      <dgm:spPr/>
      <dgm:t>
        <a:bodyPr/>
        <a:lstStyle/>
        <a:p>
          <a:endParaRPr lang="en-US"/>
        </a:p>
      </dgm:t>
    </dgm:pt>
    <dgm:pt modelId="{CF6EDA10-A9F0-6346-8E10-0DE405864DFB}" type="sibTrans" cxnId="{94C684A6-46E8-C445-BE5B-492E1A064DFD}">
      <dgm:prSet/>
      <dgm:spPr/>
      <dgm:t>
        <a:bodyPr/>
        <a:lstStyle/>
        <a:p>
          <a:endParaRPr lang="en-US"/>
        </a:p>
      </dgm:t>
    </dgm:pt>
    <dgm:pt modelId="{7D7D3B86-B737-6B48-A5E7-A04337EDCD6F}">
      <dgm:prSet phldrT="[Text]"/>
      <dgm:spPr/>
      <dgm:t>
        <a:bodyPr/>
        <a:lstStyle/>
        <a:p>
          <a:r>
            <a:rPr lang="en-US" dirty="0"/>
            <a:t>Brain Changes</a:t>
          </a:r>
        </a:p>
      </dgm:t>
    </dgm:pt>
    <dgm:pt modelId="{7D43282D-E30D-7D40-8DA0-B4AF3E2814BB}" type="parTrans" cxnId="{B09FD942-8D86-C744-9934-854C699BC14E}">
      <dgm:prSet/>
      <dgm:spPr/>
      <dgm:t>
        <a:bodyPr/>
        <a:lstStyle/>
        <a:p>
          <a:endParaRPr lang="en-US"/>
        </a:p>
      </dgm:t>
    </dgm:pt>
    <dgm:pt modelId="{2F63C682-CA3E-7A44-91BA-59475DD1C455}" type="sibTrans" cxnId="{B09FD942-8D86-C744-9934-854C699BC14E}">
      <dgm:prSet/>
      <dgm:spPr/>
      <dgm:t>
        <a:bodyPr/>
        <a:lstStyle/>
        <a:p>
          <a:endParaRPr lang="en-US"/>
        </a:p>
      </dgm:t>
    </dgm:pt>
    <dgm:pt modelId="{370EC10D-5256-674B-8969-471CDA9B3929}">
      <dgm:prSet phldrT="[Text]"/>
      <dgm:spPr/>
      <dgm:t>
        <a:bodyPr/>
        <a:lstStyle/>
        <a:p>
          <a:r>
            <a:rPr lang="en-US" dirty="0"/>
            <a:t>Tolerance &amp; Withdrawal</a:t>
          </a:r>
        </a:p>
      </dgm:t>
    </dgm:pt>
    <dgm:pt modelId="{A33B7D99-0DFD-D849-8EE2-10290D55EC16}" type="parTrans" cxnId="{6BFB8F29-7BFA-D047-940F-8D72E1A3AB82}">
      <dgm:prSet/>
      <dgm:spPr/>
      <dgm:t>
        <a:bodyPr/>
        <a:lstStyle/>
        <a:p>
          <a:endParaRPr lang="en-US"/>
        </a:p>
      </dgm:t>
    </dgm:pt>
    <dgm:pt modelId="{64441E09-0FB6-3B42-BAAC-BD819D5E00B7}" type="sibTrans" cxnId="{6BFB8F29-7BFA-D047-940F-8D72E1A3AB82}">
      <dgm:prSet/>
      <dgm:spPr/>
      <dgm:t>
        <a:bodyPr/>
        <a:lstStyle/>
        <a:p>
          <a:endParaRPr lang="en-US"/>
        </a:p>
      </dgm:t>
    </dgm:pt>
    <dgm:pt modelId="{D77A30E8-E4FF-734C-958C-6900E059144E}">
      <dgm:prSet phldrT="[Text]"/>
      <dgm:spPr/>
      <dgm:t>
        <a:bodyPr/>
        <a:lstStyle/>
        <a:p>
          <a:r>
            <a:rPr lang="en-US" dirty="0"/>
            <a:t>Motives, Expectancies, etc.</a:t>
          </a:r>
        </a:p>
      </dgm:t>
    </dgm:pt>
    <dgm:pt modelId="{65EE8EAD-A912-6B4D-AF20-5C902F6B000A}" type="parTrans" cxnId="{6343C6D8-451E-E84C-8462-2EC357C21C2A}">
      <dgm:prSet/>
      <dgm:spPr/>
      <dgm:t>
        <a:bodyPr/>
        <a:lstStyle/>
        <a:p>
          <a:endParaRPr lang="en-US"/>
        </a:p>
      </dgm:t>
    </dgm:pt>
    <dgm:pt modelId="{B315D4A8-37E4-FA4A-A8DD-904459702162}" type="sibTrans" cxnId="{6343C6D8-451E-E84C-8462-2EC357C21C2A}">
      <dgm:prSet/>
      <dgm:spPr/>
      <dgm:t>
        <a:bodyPr/>
        <a:lstStyle/>
        <a:p>
          <a:endParaRPr lang="en-US"/>
        </a:p>
      </dgm:t>
    </dgm:pt>
    <dgm:pt modelId="{0F2D3AB7-898C-3243-8A98-254E77B2965C}">
      <dgm:prSet/>
      <dgm:spPr/>
      <dgm:t>
        <a:bodyPr/>
        <a:lstStyle/>
        <a:p>
          <a:r>
            <a:rPr lang="en-US" dirty="0"/>
            <a:t>Peers, Family, &amp; Culture</a:t>
          </a:r>
        </a:p>
      </dgm:t>
    </dgm:pt>
    <dgm:pt modelId="{A7D67029-D508-6042-AE77-4BFA79C5EB46}" type="parTrans" cxnId="{5B8F29A9-5702-694C-B9AE-0C2E52F1D127}">
      <dgm:prSet/>
      <dgm:spPr/>
      <dgm:t>
        <a:bodyPr/>
        <a:lstStyle/>
        <a:p>
          <a:endParaRPr lang="en-US"/>
        </a:p>
      </dgm:t>
    </dgm:pt>
    <dgm:pt modelId="{9A540551-E559-3B49-9BB6-449140605B55}" type="sibTrans" cxnId="{5B8F29A9-5702-694C-B9AE-0C2E52F1D127}">
      <dgm:prSet/>
      <dgm:spPr/>
      <dgm:t>
        <a:bodyPr/>
        <a:lstStyle/>
        <a:p>
          <a:endParaRPr lang="en-US"/>
        </a:p>
      </dgm:t>
    </dgm:pt>
    <dgm:pt modelId="{98A87446-FB2C-B748-A261-6E47ED8C996E}" type="pres">
      <dgm:prSet presAssocID="{59D5A1AF-ED66-7F43-83EB-B74D60083176}" presName="linear" presStyleCnt="0">
        <dgm:presLayoutVars>
          <dgm:animLvl val="lvl"/>
          <dgm:resizeHandles val="exact"/>
        </dgm:presLayoutVars>
      </dgm:prSet>
      <dgm:spPr/>
    </dgm:pt>
    <dgm:pt modelId="{E7E4CD30-1BA3-934E-A1D5-6FCB8179A7A7}" type="pres">
      <dgm:prSet presAssocID="{828CE7F0-DC57-2448-AFCC-1EBC9DF7D84C}" presName="parentText" presStyleLbl="node1" presStyleIdx="0" presStyleCnt="6">
        <dgm:presLayoutVars>
          <dgm:chMax val="0"/>
          <dgm:bulletEnabled val="1"/>
        </dgm:presLayoutVars>
      </dgm:prSet>
      <dgm:spPr/>
    </dgm:pt>
    <dgm:pt modelId="{4413AF45-9CA1-D342-ACA1-AA059E10147A}" type="pres">
      <dgm:prSet presAssocID="{B6D80764-8F5B-DA42-B886-01AE128D5430}" presName="spacer" presStyleCnt="0"/>
      <dgm:spPr/>
    </dgm:pt>
    <dgm:pt modelId="{A8F1A7CE-62AF-7744-86C0-B348A4768AB2}" type="pres">
      <dgm:prSet presAssocID="{D6B6E973-C21F-2F43-AF9F-7566560D930A}" presName="parentText" presStyleLbl="node1" presStyleIdx="1" presStyleCnt="6">
        <dgm:presLayoutVars>
          <dgm:chMax val="0"/>
          <dgm:bulletEnabled val="1"/>
        </dgm:presLayoutVars>
      </dgm:prSet>
      <dgm:spPr/>
    </dgm:pt>
    <dgm:pt modelId="{11E1EA81-FF50-CD44-BFCC-D37EA81DEFA4}" type="pres">
      <dgm:prSet presAssocID="{CF6EDA10-A9F0-6346-8E10-0DE405864DFB}" presName="spacer" presStyleCnt="0"/>
      <dgm:spPr/>
    </dgm:pt>
    <dgm:pt modelId="{46BCC139-8DF9-964C-8952-B944A17CF45A}" type="pres">
      <dgm:prSet presAssocID="{7D7D3B86-B737-6B48-A5E7-A04337EDCD6F}" presName="parentText" presStyleLbl="node1" presStyleIdx="2" presStyleCnt="6">
        <dgm:presLayoutVars>
          <dgm:chMax val="0"/>
          <dgm:bulletEnabled val="1"/>
        </dgm:presLayoutVars>
      </dgm:prSet>
      <dgm:spPr/>
    </dgm:pt>
    <dgm:pt modelId="{C329A429-6E3C-324B-9998-C29F249D9465}" type="pres">
      <dgm:prSet presAssocID="{2F63C682-CA3E-7A44-91BA-59475DD1C455}" presName="spacer" presStyleCnt="0"/>
      <dgm:spPr/>
    </dgm:pt>
    <dgm:pt modelId="{6FB15709-837E-9342-82DF-BA84CF514BF3}" type="pres">
      <dgm:prSet presAssocID="{370EC10D-5256-674B-8969-471CDA9B3929}" presName="parentText" presStyleLbl="node1" presStyleIdx="3" presStyleCnt="6">
        <dgm:presLayoutVars>
          <dgm:chMax val="0"/>
          <dgm:bulletEnabled val="1"/>
        </dgm:presLayoutVars>
      </dgm:prSet>
      <dgm:spPr/>
    </dgm:pt>
    <dgm:pt modelId="{F1A42FCB-D6F5-CF46-8C01-8E3811793D79}" type="pres">
      <dgm:prSet presAssocID="{64441E09-0FB6-3B42-BAAC-BD819D5E00B7}" presName="spacer" presStyleCnt="0"/>
      <dgm:spPr/>
    </dgm:pt>
    <dgm:pt modelId="{7C899057-921E-DD41-B76E-0F8A803CACA7}" type="pres">
      <dgm:prSet presAssocID="{D77A30E8-E4FF-734C-958C-6900E059144E}" presName="parentText" presStyleLbl="node1" presStyleIdx="4" presStyleCnt="6">
        <dgm:presLayoutVars>
          <dgm:chMax val="0"/>
          <dgm:bulletEnabled val="1"/>
        </dgm:presLayoutVars>
      </dgm:prSet>
      <dgm:spPr/>
    </dgm:pt>
    <dgm:pt modelId="{A77B938B-ED51-6743-995C-90AE86AE335E}" type="pres">
      <dgm:prSet presAssocID="{B315D4A8-37E4-FA4A-A8DD-904459702162}" presName="spacer" presStyleCnt="0"/>
      <dgm:spPr/>
    </dgm:pt>
    <dgm:pt modelId="{701F8976-5FA5-9740-93E8-1490DD88B7D0}" type="pres">
      <dgm:prSet presAssocID="{0F2D3AB7-898C-3243-8A98-254E77B2965C}" presName="parentText" presStyleLbl="node1" presStyleIdx="5" presStyleCnt="6">
        <dgm:presLayoutVars>
          <dgm:chMax val="0"/>
          <dgm:bulletEnabled val="1"/>
        </dgm:presLayoutVars>
      </dgm:prSet>
      <dgm:spPr/>
    </dgm:pt>
  </dgm:ptLst>
  <dgm:cxnLst>
    <dgm:cxn modelId="{F2A98124-8AA0-F841-9F28-159A3CF6D9D5}" type="presOf" srcId="{0F2D3AB7-898C-3243-8A98-254E77B2965C}" destId="{701F8976-5FA5-9740-93E8-1490DD88B7D0}" srcOrd="0" destOrd="0" presId="urn:microsoft.com/office/officeart/2005/8/layout/vList2"/>
    <dgm:cxn modelId="{6BFB8F29-7BFA-D047-940F-8D72E1A3AB82}" srcId="{59D5A1AF-ED66-7F43-83EB-B74D60083176}" destId="{370EC10D-5256-674B-8969-471CDA9B3929}" srcOrd="3" destOrd="0" parTransId="{A33B7D99-0DFD-D849-8EE2-10290D55EC16}" sibTransId="{64441E09-0FB6-3B42-BAAC-BD819D5E00B7}"/>
    <dgm:cxn modelId="{84EA3E31-67B2-1645-9FC9-F9ED93DFB8F9}" srcId="{59D5A1AF-ED66-7F43-83EB-B74D60083176}" destId="{828CE7F0-DC57-2448-AFCC-1EBC9DF7D84C}" srcOrd="0" destOrd="0" parTransId="{303FB9EF-DDE3-CA49-B05B-287FF1F06D30}" sibTransId="{B6D80764-8F5B-DA42-B886-01AE128D5430}"/>
    <dgm:cxn modelId="{B09FD942-8D86-C744-9934-854C699BC14E}" srcId="{59D5A1AF-ED66-7F43-83EB-B74D60083176}" destId="{7D7D3B86-B737-6B48-A5E7-A04337EDCD6F}" srcOrd="2" destOrd="0" parTransId="{7D43282D-E30D-7D40-8DA0-B4AF3E2814BB}" sibTransId="{2F63C682-CA3E-7A44-91BA-59475DD1C455}"/>
    <dgm:cxn modelId="{94C684A6-46E8-C445-BE5B-492E1A064DFD}" srcId="{59D5A1AF-ED66-7F43-83EB-B74D60083176}" destId="{D6B6E973-C21F-2F43-AF9F-7566560D930A}" srcOrd="1" destOrd="0" parTransId="{EA4A350B-FFFD-6F4F-973D-62C264107050}" sibTransId="{CF6EDA10-A9F0-6346-8E10-0DE405864DFB}"/>
    <dgm:cxn modelId="{5B8F29A9-5702-694C-B9AE-0C2E52F1D127}" srcId="{59D5A1AF-ED66-7F43-83EB-B74D60083176}" destId="{0F2D3AB7-898C-3243-8A98-254E77B2965C}" srcOrd="5" destOrd="0" parTransId="{A7D67029-D508-6042-AE77-4BFA79C5EB46}" sibTransId="{9A540551-E559-3B49-9BB6-449140605B55}"/>
    <dgm:cxn modelId="{F7ECD1AD-A4CB-8D41-9D08-6DD3B30DACB0}" type="presOf" srcId="{D77A30E8-E4FF-734C-958C-6900E059144E}" destId="{7C899057-921E-DD41-B76E-0F8A803CACA7}" srcOrd="0" destOrd="0" presId="urn:microsoft.com/office/officeart/2005/8/layout/vList2"/>
    <dgm:cxn modelId="{C83187C8-1792-894F-B697-1E2C5DA33490}" type="presOf" srcId="{370EC10D-5256-674B-8969-471CDA9B3929}" destId="{6FB15709-837E-9342-82DF-BA84CF514BF3}" srcOrd="0" destOrd="0" presId="urn:microsoft.com/office/officeart/2005/8/layout/vList2"/>
    <dgm:cxn modelId="{4CDE37CB-3009-EB46-BCCE-63E76A8944BF}" type="presOf" srcId="{D6B6E973-C21F-2F43-AF9F-7566560D930A}" destId="{A8F1A7CE-62AF-7744-86C0-B348A4768AB2}" srcOrd="0" destOrd="0" presId="urn:microsoft.com/office/officeart/2005/8/layout/vList2"/>
    <dgm:cxn modelId="{BF3883D3-1553-C24C-A982-3C21B68EDEF7}" type="presOf" srcId="{828CE7F0-DC57-2448-AFCC-1EBC9DF7D84C}" destId="{E7E4CD30-1BA3-934E-A1D5-6FCB8179A7A7}" srcOrd="0" destOrd="0" presId="urn:microsoft.com/office/officeart/2005/8/layout/vList2"/>
    <dgm:cxn modelId="{5E3931D6-56EF-4D4E-8DE7-6CB772BFADC5}" type="presOf" srcId="{59D5A1AF-ED66-7F43-83EB-B74D60083176}" destId="{98A87446-FB2C-B748-A261-6E47ED8C996E}" srcOrd="0" destOrd="0" presId="urn:microsoft.com/office/officeart/2005/8/layout/vList2"/>
    <dgm:cxn modelId="{6343C6D8-451E-E84C-8462-2EC357C21C2A}" srcId="{59D5A1AF-ED66-7F43-83EB-B74D60083176}" destId="{D77A30E8-E4FF-734C-958C-6900E059144E}" srcOrd="4" destOrd="0" parTransId="{65EE8EAD-A912-6B4D-AF20-5C902F6B000A}" sibTransId="{B315D4A8-37E4-FA4A-A8DD-904459702162}"/>
    <dgm:cxn modelId="{2AD120E9-10AB-E843-9754-716B999A5149}" type="presOf" srcId="{7D7D3B86-B737-6B48-A5E7-A04337EDCD6F}" destId="{46BCC139-8DF9-964C-8952-B944A17CF45A}" srcOrd="0" destOrd="0" presId="urn:microsoft.com/office/officeart/2005/8/layout/vList2"/>
    <dgm:cxn modelId="{A9B75E96-5A00-9948-89D4-7530E4541488}" type="presParOf" srcId="{98A87446-FB2C-B748-A261-6E47ED8C996E}" destId="{E7E4CD30-1BA3-934E-A1D5-6FCB8179A7A7}" srcOrd="0" destOrd="0" presId="urn:microsoft.com/office/officeart/2005/8/layout/vList2"/>
    <dgm:cxn modelId="{47CB673F-1BF0-D447-B411-7008FBFC3117}" type="presParOf" srcId="{98A87446-FB2C-B748-A261-6E47ED8C996E}" destId="{4413AF45-9CA1-D342-ACA1-AA059E10147A}" srcOrd="1" destOrd="0" presId="urn:microsoft.com/office/officeart/2005/8/layout/vList2"/>
    <dgm:cxn modelId="{5CF7C382-4A38-9940-A983-DA4FD20B7C70}" type="presParOf" srcId="{98A87446-FB2C-B748-A261-6E47ED8C996E}" destId="{A8F1A7CE-62AF-7744-86C0-B348A4768AB2}" srcOrd="2" destOrd="0" presId="urn:microsoft.com/office/officeart/2005/8/layout/vList2"/>
    <dgm:cxn modelId="{8CC7EEE1-8F55-1741-BBFE-D2E0890D9156}" type="presParOf" srcId="{98A87446-FB2C-B748-A261-6E47ED8C996E}" destId="{11E1EA81-FF50-CD44-BFCC-D37EA81DEFA4}" srcOrd="3" destOrd="0" presId="urn:microsoft.com/office/officeart/2005/8/layout/vList2"/>
    <dgm:cxn modelId="{E7C8E842-6019-1F4F-A34F-4DAB451B1268}" type="presParOf" srcId="{98A87446-FB2C-B748-A261-6E47ED8C996E}" destId="{46BCC139-8DF9-964C-8952-B944A17CF45A}" srcOrd="4" destOrd="0" presId="urn:microsoft.com/office/officeart/2005/8/layout/vList2"/>
    <dgm:cxn modelId="{C5352C38-DCFA-BF46-A3AA-EBC2C7F6ADAE}" type="presParOf" srcId="{98A87446-FB2C-B748-A261-6E47ED8C996E}" destId="{C329A429-6E3C-324B-9998-C29F249D9465}" srcOrd="5" destOrd="0" presId="urn:microsoft.com/office/officeart/2005/8/layout/vList2"/>
    <dgm:cxn modelId="{79C36C2A-9C85-034E-9282-DE5FF4EE368D}" type="presParOf" srcId="{98A87446-FB2C-B748-A261-6E47ED8C996E}" destId="{6FB15709-837E-9342-82DF-BA84CF514BF3}" srcOrd="6" destOrd="0" presId="urn:microsoft.com/office/officeart/2005/8/layout/vList2"/>
    <dgm:cxn modelId="{53CB80CF-8BF7-8948-8AEF-3E97DC3AD7B2}" type="presParOf" srcId="{98A87446-FB2C-B748-A261-6E47ED8C996E}" destId="{F1A42FCB-D6F5-CF46-8C01-8E3811793D79}" srcOrd="7" destOrd="0" presId="urn:microsoft.com/office/officeart/2005/8/layout/vList2"/>
    <dgm:cxn modelId="{5D77C41B-95CB-2641-A4FC-AA111E9DA2CD}" type="presParOf" srcId="{98A87446-FB2C-B748-A261-6E47ED8C996E}" destId="{7C899057-921E-DD41-B76E-0F8A803CACA7}" srcOrd="8" destOrd="0" presId="urn:microsoft.com/office/officeart/2005/8/layout/vList2"/>
    <dgm:cxn modelId="{C85C5AB3-0F78-024C-8D57-220C35BB4387}" type="presParOf" srcId="{98A87446-FB2C-B748-A261-6E47ED8C996E}" destId="{A77B938B-ED51-6743-995C-90AE86AE335E}" srcOrd="9" destOrd="0" presId="urn:microsoft.com/office/officeart/2005/8/layout/vList2"/>
    <dgm:cxn modelId="{DB584C83-C64C-2D4A-A89C-730B4A363F87}" type="presParOf" srcId="{98A87446-FB2C-B748-A261-6E47ED8C996E}" destId="{701F8976-5FA5-9740-93E8-1490DD88B7D0}" srcOrd="1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7E4CD30-1BA3-934E-A1D5-6FCB8179A7A7}">
      <dsp:nvSpPr>
        <dsp:cNvPr id="0" name=""/>
        <dsp:cNvSpPr/>
      </dsp:nvSpPr>
      <dsp:spPr>
        <a:xfrm>
          <a:off x="0" y="41879"/>
          <a:ext cx="6478587" cy="671580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/>
            <a:t>Reinforcement</a:t>
          </a:r>
        </a:p>
      </dsp:txBody>
      <dsp:txXfrm>
        <a:off x="32784" y="74663"/>
        <a:ext cx="6413019" cy="606012"/>
      </dsp:txXfrm>
    </dsp:sp>
    <dsp:sp modelId="{A8F1A7CE-62AF-7744-86C0-B348A4768AB2}">
      <dsp:nvSpPr>
        <dsp:cNvPr id="0" name=""/>
        <dsp:cNvSpPr/>
      </dsp:nvSpPr>
      <dsp:spPr>
        <a:xfrm>
          <a:off x="0" y="794099"/>
          <a:ext cx="6478587" cy="671580"/>
        </a:xfrm>
        <a:prstGeom prst="roundRect">
          <a:avLst/>
        </a:prstGeom>
        <a:solidFill>
          <a:schemeClr val="accent5">
            <a:hueOff val="-1351709"/>
            <a:satOff val="-3484"/>
            <a:lumOff val="-235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/>
            <a:t>Cravings</a:t>
          </a:r>
        </a:p>
      </dsp:txBody>
      <dsp:txXfrm>
        <a:off x="32784" y="826883"/>
        <a:ext cx="6413019" cy="606012"/>
      </dsp:txXfrm>
    </dsp:sp>
    <dsp:sp modelId="{46BCC139-8DF9-964C-8952-B944A17CF45A}">
      <dsp:nvSpPr>
        <dsp:cNvPr id="0" name=""/>
        <dsp:cNvSpPr/>
      </dsp:nvSpPr>
      <dsp:spPr>
        <a:xfrm>
          <a:off x="0" y="1546319"/>
          <a:ext cx="6478587" cy="671580"/>
        </a:xfrm>
        <a:prstGeom prst="roundRect">
          <a:avLst/>
        </a:prstGeom>
        <a:solidFill>
          <a:schemeClr val="accent5">
            <a:hueOff val="-2703417"/>
            <a:satOff val="-6968"/>
            <a:lumOff val="-470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/>
            <a:t>Brain Changes</a:t>
          </a:r>
        </a:p>
      </dsp:txBody>
      <dsp:txXfrm>
        <a:off x="32784" y="1579103"/>
        <a:ext cx="6413019" cy="606012"/>
      </dsp:txXfrm>
    </dsp:sp>
    <dsp:sp modelId="{6FB15709-837E-9342-82DF-BA84CF514BF3}">
      <dsp:nvSpPr>
        <dsp:cNvPr id="0" name=""/>
        <dsp:cNvSpPr/>
      </dsp:nvSpPr>
      <dsp:spPr>
        <a:xfrm>
          <a:off x="0" y="2298539"/>
          <a:ext cx="6478587" cy="671580"/>
        </a:xfrm>
        <a:prstGeom prst="roundRect">
          <a:avLst/>
        </a:prstGeom>
        <a:solidFill>
          <a:schemeClr val="accent5">
            <a:hueOff val="-4055126"/>
            <a:satOff val="-10451"/>
            <a:lumOff val="-7059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/>
            <a:t>Tolerance &amp; Withdrawal</a:t>
          </a:r>
        </a:p>
      </dsp:txBody>
      <dsp:txXfrm>
        <a:off x="32784" y="2331323"/>
        <a:ext cx="6413019" cy="606012"/>
      </dsp:txXfrm>
    </dsp:sp>
    <dsp:sp modelId="{7C899057-921E-DD41-B76E-0F8A803CACA7}">
      <dsp:nvSpPr>
        <dsp:cNvPr id="0" name=""/>
        <dsp:cNvSpPr/>
      </dsp:nvSpPr>
      <dsp:spPr>
        <a:xfrm>
          <a:off x="0" y="3050759"/>
          <a:ext cx="6478587" cy="671580"/>
        </a:xfrm>
        <a:prstGeom prst="roundRect">
          <a:avLst/>
        </a:prstGeom>
        <a:solidFill>
          <a:schemeClr val="accent5">
            <a:hueOff val="-5406834"/>
            <a:satOff val="-13935"/>
            <a:lumOff val="-941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/>
            <a:t>Motives, Expectancies, etc.</a:t>
          </a:r>
        </a:p>
      </dsp:txBody>
      <dsp:txXfrm>
        <a:off x="32784" y="3083543"/>
        <a:ext cx="6413019" cy="606012"/>
      </dsp:txXfrm>
    </dsp:sp>
    <dsp:sp modelId="{701F8976-5FA5-9740-93E8-1490DD88B7D0}">
      <dsp:nvSpPr>
        <dsp:cNvPr id="0" name=""/>
        <dsp:cNvSpPr/>
      </dsp:nvSpPr>
      <dsp:spPr>
        <a:xfrm>
          <a:off x="0" y="3802979"/>
          <a:ext cx="6478587" cy="671580"/>
        </a:xfrm>
        <a:prstGeom prst="roundRect">
          <a:avLst/>
        </a:prstGeom>
        <a:solidFill>
          <a:schemeClr val="accent5">
            <a:hueOff val="-6758543"/>
            <a:satOff val="-17419"/>
            <a:lumOff val="-1176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/>
            <a:t>Peers, Family, &amp; Culture</a:t>
          </a:r>
        </a:p>
      </dsp:txBody>
      <dsp:txXfrm>
        <a:off x="32784" y="3835763"/>
        <a:ext cx="6413019" cy="60601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E842309-2D3E-4890-8E53-04CD9B9A1453}" type="datetimeFigureOut">
              <a:rPr lang="en-US" smtClean="0"/>
              <a:t>3/21/2022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0E87CC1-CBBD-490C-9619-01E9683F85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81404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BB8456C-C952-CF47-A77F-DCCAED5CEDA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4841809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BB8456C-C952-CF47-A77F-DCCAED5CEDA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3167137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BB8456C-C952-CF47-A77F-DCCAED5CEDA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0696632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BB8456C-C952-CF47-A77F-DCCAED5CEDA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0888916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BB8456C-C952-CF47-A77F-DCCAED5CEDA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9305881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BB8456C-C952-CF47-A77F-DCCAED5CEDA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2318668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BB8456C-C952-CF47-A77F-DCCAED5CEDA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972029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F44609-270E-4C47-AA39-7AB5D14CC84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D78AFAE-BAF6-2547-B483-D332F2FC9D2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61FF4F5-AEB4-224C-9C60-3C07BCB0AD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A6662E-FAF4-44BC-88B5-85A7CBFB6D30}" type="datetime1">
              <a:rPr lang="en-US" smtClean="0"/>
              <a:pPr/>
              <a:t>3/21/2022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2E019AE-033C-6A4C-A780-D5FCF2196D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chemeClr val="tx1">
                  <a:alpha val="60000"/>
                </a:scheme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DC95E06-D2D2-7442-8B97-5B484130BF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61237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617F3B-74C3-F649-9E62-E74CCB2123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32E7A73-EBD8-6145-8651-EF68EF3228D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5863C7B-9E2F-1C4F-8023-5A21682D2D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559632-1575-4E14-B53B-3DC3D5ED3947}" type="datetime1">
              <a:rPr lang="en-US" smtClean="0"/>
              <a:t>3/21/2022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60D55B4-B308-9947-A72B-3695576A05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42D60CD-91A8-0347-9300-B20DEC05B7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4629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1841BA4-FA63-9E48-8C22-B6396BEFF6B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03A365D-6BC8-0B4B-9CC5-731607C3751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4DF3DDD-B37F-154B-849A-30664CAA4D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4A6868-2568-4CC9-B302-F37117B01A6E}" type="datetime1">
              <a:rPr lang="en-US" smtClean="0"/>
              <a:t>3/21/2022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4288339-0B77-834C-8379-1153C8C6F9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5EDD343-97BF-2544-914C-4228244D5E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45512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E86D8E-0C40-AF4B-93A7-D3E3B7FA9E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9B39C40-D5F4-6445-88D0-9B7B1CFDB35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EF6D304-1267-A846-8D2D-975D7A3303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55F08A-1E71-4B2B-BB49-E743F2903911}" type="datetime1">
              <a:rPr lang="en-US" smtClean="0"/>
              <a:t>3/21/2022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CA71D7A-4D59-4F41-904D-28073AB21A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AF86095-E401-E447-AC08-87C558D255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61666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99E181-2C1D-8F4A-A007-65B76EB45E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5675422-E87F-9B43-B75D-DF171FD03FC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D30D73A-AB49-444D-B7E1-93DBD5C8E1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417D9E-721A-44BB-8863-9873FE64DA75}" type="datetime1">
              <a:rPr lang="en-US" smtClean="0"/>
              <a:t>3/21/2022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3B79A9D-8FB6-8541-8E4B-728520EA23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6E5F09B-1A55-F544-8835-B2D86F45B4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99520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6E7621-D445-D442-BBBD-E2DE695EB1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3BE995-6D43-CB48-9B8F-0E7C8A21868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F3CB3C2-C6AC-7A46-9462-187BF1127ED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9B73942-D7F1-3342-92B4-0DE851CEA8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31DA2F-80B8-49CF-99FB-5ABCA53A607A}" type="datetime1">
              <a:rPr lang="en-US" smtClean="0"/>
              <a:t>3/21/2022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3CC2CE7-7F77-2E41-8CC4-6A4BA3D228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15DCA73-3D12-0345-959E-53E643AC1D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2227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639C69-4022-DD4B-9AD7-7958A94397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A66459D-0113-5046-BF8C-14537BC9111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EB63ACC-2912-9D46-BAC5-B2A3A7DE251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A6D99AE-9237-3346-8081-91CD0C154A0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671989E-EECE-A240-930A-2DFBA9AA9A9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C580C14-1183-D04D-B6B5-20226E2416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852172-E6C9-4B6C-929A-A9DE3837BBF1}" type="datetime1">
              <a:rPr lang="en-US" smtClean="0"/>
              <a:t>3/21/2022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602519B-6FC6-4D4A-A6FB-E0CA53614A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743F941-ADA4-4D49-B8D7-E3BBEB876B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86134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51FD51-C4A1-3D45-A172-A244BD0879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C79054B-DE54-CF46-AAB7-6CD24C7E88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B41CFF-90C9-47B3-9DA1-F2BF8D839F7E}" type="datetime1">
              <a:rPr lang="en-US" smtClean="0"/>
              <a:t>3/21/2022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B606DB9-1D48-D640-BE9E-911AE3C1FF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A33F4F5-A23A-214B-A5DB-AFD1377D96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91271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0B52FC0-7C6B-9343-B14A-715696727A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6048FA-06AB-4884-A69B-986B96E68A24}" type="datetime1">
              <a:rPr lang="en-US" smtClean="0"/>
              <a:t>3/21/2022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2FD3783-97BD-F940-9078-2D90B0AC23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A47DF0D-C074-D349-8442-B41E8677B0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76549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807EBA-8827-394D-8C15-E5A2C42031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158ACEC-CAAE-5843-8712-C25618608C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6063DB2-80D3-5849-BFEC-6F0933E95BF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B5556A7-83EF-4145-8CBD-2C7D3A578C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DB7ABA-0172-4F9C-889D-567164F66BCD}" type="datetime1">
              <a:rPr lang="en-US" smtClean="0"/>
              <a:t>3/21/2022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F57263F-167E-2A40-8F33-BB667757BD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0578B96-441A-7C42-9380-D3E148DA63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34580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1DE8D9-C103-DC41-8357-E1F6488646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2436B54-C213-054E-B5E2-33180F5AC08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336DFDE-7298-2147-9A61-77D3A46F931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242E373-BAFB-1E4F-B64C-2D78FD969D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AC6A5B-8AE7-4A41-B5A7-9ADC6686DC18}" type="datetime1">
              <a:rPr lang="en-US" smtClean="0"/>
              <a:t>3/21/2022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AE91CDF-70CA-F848-A53D-BA6BC9CD4B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285F2F7-B419-3D46-BF5B-998BFD8314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82772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61E4E61-B9FF-E045-B611-629B36B38B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A20B7F3-1132-DA45-9CDE-CBF0642DBF9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4439524-6834-8E49-BB9A-50AB9E38DFE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E0CF6C-748E-4B7A-BC8B-3011EF78ED13}" type="datetime1">
              <a:rPr lang="en-US" smtClean="0"/>
              <a:pPr/>
              <a:t>3/21/2022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542DCBB-85B6-464D-8F85-053B7132367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>
              <a:solidFill>
                <a:schemeClr val="tx1">
                  <a:alpha val="60000"/>
                </a:scheme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E8BC351-838E-1E44-B52F-FD1FBF1B0CC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B850FF-6169-4056-8077-06FFA93A536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80782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6" Type="http://schemas.openxmlformats.org/officeDocument/2006/relationships/hyperlink" Target="https://paris-sorbonne.libguides.com/identite-numerique/reseaux-sociaux-professionnels" TargetMode="External"/><Relationship Id="rId5" Type="http://schemas.openxmlformats.org/officeDocument/2006/relationships/image" Target="../media/image5.png"/><Relationship Id="rId4" Type="http://schemas.openxmlformats.org/officeDocument/2006/relationships/hyperlink" Target="http://brewminate.com/the-sociology-of-social-groups-and-organization/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4" Type="http://schemas.openxmlformats.org/officeDocument/2006/relationships/hyperlink" Target="https://en.wikifur.com/wiki/Cornwall_furries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4" Type="http://schemas.openxmlformats.org/officeDocument/2006/relationships/hyperlink" Target="https://www.flickr.com/photos/clintjcl/403362312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>
            <a:extLst>
              <a:ext uri="{FF2B5EF4-FFF2-40B4-BE49-F238E27FC236}">
                <a16:creationId xmlns:a16="http://schemas.microsoft.com/office/drawing/2014/main" id="{5EECB0BF-0E27-4BAB-A1C5-9946BE97B7E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60000"/>
          </a:blip>
          <a:srcRect t="8192" r="-1" b="7533"/>
          <a:stretch/>
        </p:blipFill>
        <p:spPr>
          <a:xfrm>
            <a:off x="3048" y="10"/>
            <a:ext cx="12188952" cy="685661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36349CB-8F38-5C40-809D-93B5C489C8A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96275" y="744909"/>
            <a:ext cx="10190071" cy="3145855"/>
          </a:xfrm>
        </p:spPr>
        <p:txBody>
          <a:bodyPr anchor="b">
            <a:normAutofit/>
          </a:bodyPr>
          <a:lstStyle/>
          <a:p>
            <a:r>
              <a:rPr lang="en-US" sz="5200" dirty="0">
                <a:solidFill>
                  <a:srgbClr val="FFFFFF"/>
                </a:solidFill>
              </a:rPr>
              <a:t>Why does addiction persist over time?  Why is it so hard to overcome? </a:t>
            </a:r>
          </a:p>
        </p:txBody>
      </p:sp>
    </p:spTree>
    <p:extLst>
      <p:ext uri="{BB962C8B-B14F-4D97-AF65-F5344CB8AC3E}">
        <p14:creationId xmlns:p14="http://schemas.microsoft.com/office/powerpoint/2010/main" val="35958821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46D6306C-ED4F-4AAE-B4A5-EEA6AFAD72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377C8AC-99C5-2144-88C0-0D4571FD7F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7" y="1698171"/>
            <a:ext cx="3962061" cy="4516360"/>
          </a:xfrm>
        </p:spPr>
        <p:txBody>
          <a:bodyPr anchor="ctr">
            <a:normAutofit/>
          </a:bodyPr>
          <a:lstStyle/>
          <a:p>
            <a:r>
              <a:rPr lang="en-US" sz="3600"/>
              <a:t>What we will cover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0EC5361D-F897-4856-B945-0455A365EB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415435" y="655140"/>
            <a:ext cx="687472" cy="687472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4508C0C5-2268-42B5-B3C8-4D0899E05F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0" y="0"/>
            <a:ext cx="2835357" cy="1480837"/>
          </a:xfrm>
          <a:custGeom>
            <a:avLst/>
            <a:gdLst>
              <a:gd name="connsiteX0" fmla="*/ 2835357 w 2835357"/>
              <a:gd name="connsiteY0" fmla="*/ 1480837 h 1480837"/>
              <a:gd name="connsiteX1" fmla="*/ 0 w 2835357"/>
              <a:gd name="connsiteY1" fmla="*/ 1480837 h 1480837"/>
              <a:gd name="connsiteX2" fmla="*/ 1552727 w 2835357"/>
              <a:gd name="connsiteY2" fmla="*/ 0 h 1480837"/>
              <a:gd name="connsiteX3" fmla="*/ 2835357 w 2835357"/>
              <a:gd name="connsiteY3" fmla="*/ 1223245 h 1480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35357" h="1480837">
                <a:moveTo>
                  <a:pt x="2835357" y="1480837"/>
                </a:moveTo>
                <a:lnTo>
                  <a:pt x="0" y="1480837"/>
                </a:lnTo>
                <a:lnTo>
                  <a:pt x="1552727" y="0"/>
                </a:lnTo>
                <a:lnTo>
                  <a:pt x="2835357" y="1223245"/>
                </a:lnTo>
                <a:close/>
              </a:path>
            </a:pathLst>
          </a:cu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141ACBDB-38F8-4B34-8183-BD95B4E55A6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10739327" y="-253670"/>
            <a:ext cx="1827638" cy="1376989"/>
          </a:xfrm>
          <a:custGeom>
            <a:avLst/>
            <a:gdLst>
              <a:gd name="connsiteX0" fmla="*/ 0 w 1827638"/>
              <a:gd name="connsiteY0" fmla="*/ 987379 h 1376989"/>
              <a:gd name="connsiteX1" fmla="*/ 987379 w 1827638"/>
              <a:gd name="connsiteY1" fmla="*/ 0 h 1376989"/>
              <a:gd name="connsiteX2" fmla="*/ 1827638 w 1827638"/>
              <a:gd name="connsiteY2" fmla="*/ 840260 h 1376989"/>
              <a:gd name="connsiteX3" fmla="*/ 1827638 w 1827638"/>
              <a:gd name="connsiteY3" fmla="*/ 1376989 h 1376989"/>
              <a:gd name="connsiteX4" fmla="*/ 0 w 1827638"/>
              <a:gd name="connsiteY4" fmla="*/ 1376989 h 1376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7638" h="1376989">
                <a:moveTo>
                  <a:pt x="0" y="987379"/>
                </a:moveTo>
                <a:lnTo>
                  <a:pt x="987379" y="0"/>
                </a:lnTo>
                <a:lnTo>
                  <a:pt x="1827638" y="840260"/>
                </a:lnTo>
                <a:lnTo>
                  <a:pt x="1827638" y="1376989"/>
                </a:lnTo>
                <a:lnTo>
                  <a:pt x="0" y="1376989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DE00DB52-3455-4E2F-867B-A6D0516E17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10653800" y="422146"/>
            <a:ext cx="645368" cy="64536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" name="Isosceles Triangle 18">
            <a:extLst>
              <a:ext uri="{FF2B5EF4-FFF2-40B4-BE49-F238E27FC236}">
                <a16:creationId xmlns:a16="http://schemas.microsoft.com/office/drawing/2014/main" id="{9E914C83-E0D8-4953-92D5-169D28CB43A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115423" y="6115501"/>
            <a:ext cx="1494513" cy="742499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" name="Isosceles Triangle 20">
            <a:extLst>
              <a:ext uri="{FF2B5EF4-FFF2-40B4-BE49-F238E27FC236}">
                <a16:creationId xmlns:a16="http://schemas.microsoft.com/office/drawing/2014/main" id="{3512E083-F550-46AF-8490-767ECFD00C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167297" y="6453143"/>
            <a:ext cx="814903" cy="404857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EF61A1E3-3CA8-B14E-93EA-00B2A12A2C87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5070475" y="1698625"/>
          <a:ext cx="6478588" cy="45164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76987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mph" presetSubtype="0" repeatCount="3000" fill="remove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0" autoRev="1" fill="remove"/>
                                        <p:tgtEl>
                                          <p:spTgt spid="4">
                                            <p:graphicEl>
                                              <a:dgm id="{46BCC139-8DF9-964C-8952-B944A17CF45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7" dur="500" autoRev="1" fill="remove"/>
                                        <p:tgtEl>
                                          <p:spTgt spid="4">
                                            <p:graphicEl>
                                              <a:dgm id="{46BCC139-8DF9-964C-8952-B944A17CF45A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8" dur="500" autoRev="1" fill="remove"/>
                                        <p:tgtEl>
                                          <p:spTgt spid="4">
                                            <p:graphicEl>
                                              <a:dgm id="{46BCC139-8DF9-964C-8952-B944A17CF45A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500" autoRev="1" fill="remove"/>
                                        <p:tgtEl>
                                          <p:spTgt spid="4">
                                            <p:graphicEl>
                                              <a:dgm id="{46BCC139-8DF9-964C-8952-B944A17CF45A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 uiExpand="1">
        <p:bldSub>
          <a:bldDgm/>
        </p:bldSub>
      </p:bldGraphic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halk drawing of people representing different genders">
            <a:extLst>
              <a:ext uri="{FF2B5EF4-FFF2-40B4-BE49-F238E27FC236}">
                <a16:creationId xmlns:a16="http://schemas.microsoft.com/office/drawing/2014/main" id="{61FC5A9D-7E31-3859-957A-722939065E9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2401" b="3329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9" name="Freeform 5">
            <a:extLst>
              <a:ext uri="{FF2B5EF4-FFF2-40B4-BE49-F238E27FC236}">
                <a16:creationId xmlns:a16="http://schemas.microsoft.com/office/drawing/2014/main" id="{87CC2527-562A-4F69-B487-4371E5B243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>
            <a:off x="7488621" y="2277613"/>
            <a:ext cx="4703379" cy="4580387"/>
          </a:xfrm>
          <a:custGeom>
            <a:avLst/>
            <a:gdLst>
              <a:gd name="T0" fmla="*/ 1333 w 1333"/>
              <a:gd name="T1" fmla="*/ 1031 h 1298"/>
              <a:gd name="T2" fmla="*/ 1333 w 1333"/>
              <a:gd name="T3" fmla="*/ 380 h 1298"/>
              <a:gd name="T4" fmla="*/ 706 w 1333"/>
              <a:gd name="T5" fmla="*/ 0 h 1298"/>
              <a:gd name="T6" fmla="*/ 0 w 1333"/>
              <a:gd name="T7" fmla="*/ 706 h 1298"/>
              <a:gd name="T8" fmla="*/ 323 w 1333"/>
              <a:gd name="T9" fmla="*/ 1298 h 1298"/>
              <a:gd name="T10" fmla="*/ 1090 w 1333"/>
              <a:gd name="T11" fmla="*/ 1298 h 1298"/>
              <a:gd name="T12" fmla="*/ 1333 w 1333"/>
              <a:gd name="T13" fmla="*/ 1031 h 12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333" h="1298">
                <a:moveTo>
                  <a:pt x="1333" y="1031"/>
                </a:moveTo>
                <a:cubicBezTo>
                  <a:pt x="1333" y="380"/>
                  <a:pt x="1333" y="380"/>
                  <a:pt x="1333" y="380"/>
                </a:cubicBezTo>
                <a:cubicBezTo>
                  <a:pt x="1215" y="154"/>
                  <a:pt x="979" y="0"/>
                  <a:pt x="706" y="0"/>
                </a:cubicBezTo>
                <a:cubicBezTo>
                  <a:pt x="317" y="0"/>
                  <a:pt x="0" y="316"/>
                  <a:pt x="0" y="706"/>
                </a:cubicBezTo>
                <a:cubicBezTo>
                  <a:pt x="0" y="954"/>
                  <a:pt x="129" y="1172"/>
                  <a:pt x="323" y="1298"/>
                </a:cubicBezTo>
                <a:cubicBezTo>
                  <a:pt x="1090" y="1298"/>
                  <a:pt x="1090" y="1298"/>
                  <a:pt x="1090" y="1298"/>
                </a:cubicBezTo>
                <a:cubicBezTo>
                  <a:pt x="1193" y="1232"/>
                  <a:pt x="1276" y="1140"/>
                  <a:pt x="1333" y="1031"/>
                </a:cubicBezTo>
                <a:close/>
              </a:path>
            </a:pathLst>
          </a:custGeom>
          <a:solidFill>
            <a:schemeClr val="bg1">
              <a:alpha val="70000"/>
            </a:schemeClr>
          </a:solidFill>
          <a:ln w="50800" cap="sq" cmpd="dbl">
            <a:noFill/>
            <a:miter lim="800000"/>
          </a:ln>
          <a:effectLst/>
        </p:spPr>
        <p:txBody>
          <a:bodyPr vert="horz" lIns="91440" tIns="45720" rIns="91440" bIns="45720" rtlCol="0" anchor="t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prstClr val="black"/>
              </a:buClr>
              <a:buSzPct val="100000"/>
              <a:buFont typeface="Arial"/>
              <a:buNone/>
              <a:tabLst/>
              <a:defRPr/>
            </a:pPr>
            <a:endParaRPr kumimoji="0" lang="en-US" sz="1600" b="0" i="0" u="none" strike="noStrike" kern="1200" cap="all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688510E-0BB3-4D42-A697-8B73342DF2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22021" y="3231931"/>
            <a:ext cx="3852041" cy="1834056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4000" dirty="0"/>
              <a:t>Family, Peers, &amp; Culture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BCDAEC91-5BCE-4B55-9CC0-43EF94CB73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9480331" y="5123793"/>
            <a:ext cx="935420" cy="0"/>
          </a:xfrm>
          <a:prstGeom prst="line">
            <a:avLst/>
          </a:prstGeom>
          <a:ln w="25400" cap="sq">
            <a:solidFill>
              <a:schemeClr val="tx1">
                <a:lumMod val="85000"/>
                <a:lumOff val="15000"/>
              </a:schemeClr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3200348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3346177D-ADC4-4968-B747-5CFCD390B5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78BCA70-A58B-C34D-A2B4-85B23CAD15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96501" y="501594"/>
            <a:ext cx="5754896" cy="1655483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000"/>
              <a:t>Family Systems Theory</a:t>
            </a:r>
          </a:p>
        </p:txBody>
      </p:sp>
      <p:pic>
        <p:nvPicPr>
          <p:cNvPr id="6" name="Content Placeholder 5" descr="A picture containing wall, toy, indoor, doll&#10;&#10;Description automatically generated">
            <a:extLst>
              <a:ext uri="{FF2B5EF4-FFF2-40B4-BE49-F238E27FC236}">
                <a16:creationId xmlns:a16="http://schemas.microsoft.com/office/drawing/2014/main" id="{142F4C63-5849-A047-B05C-43F8B5AA7940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3"/>
          <a:srcRect l="2700"/>
          <a:stretch/>
        </p:blipFill>
        <p:spPr>
          <a:xfrm>
            <a:off x="1068130" y="1028701"/>
            <a:ext cx="3876165" cy="433817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B43DC8A-6525-6D43-B1F6-9623B812E04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596502" y="2405894"/>
            <a:ext cx="5754896" cy="3014765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2000"/>
              <a:t>Family dynamics of addiction</a:t>
            </a:r>
          </a:p>
          <a:p>
            <a:r>
              <a:rPr lang="en-US" sz="2000"/>
              <a:t>Members operate like an interdependent system. Change in one will affect the whole</a:t>
            </a:r>
          </a:p>
          <a:p>
            <a:r>
              <a:rPr lang="en-US" sz="2000"/>
              <a:t>The system will always try to seek a balance or homeostasis.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0844A943-BF79-4FEA-ABB1-3BD54D2366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0" y="6400799"/>
            <a:ext cx="12192000" cy="456773"/>
          </a:xfrm>
          <a:prstGeom prst="rect">
            <a:avLst/>
          </a:prstGeom>
          <a:gradFill>
            <a:gsLst>
              <a:gs pos="0">
                <a:schemeClr val="accent1"/>
              </a:gs>
              <a:gs pos="78000">
                <a:srgbClr val="000000"/>
              </a:gs>
            </a:gsLst>
            <a:lin ang="2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6437CC72-F4A8-4DC3-AFAB-D22C482C81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038600" y="6400799"/>
            <a:ext cx="8153398" cy="456772"/>
          </a:xfrm>
          <a:prstGeom prst="rect">
            <a:avLst/>
          </a:prstGeom>
          <a:gradFill>
            <a:gsLst>
              <a:gs pos="0">
                <a:srgbClr val="000000">
                  <a:alpha val="63000"/>
                </a:srgbClr>
              </a:gs>
              <a:gs pos="100000">
                <a:schemeClr val="accent1">
                  <a:lumMod val="75000"/>
                </a:scheme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768709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8CA06CD6-90CA-4C45-856C-6771339E1E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21564" y="320040"/>
            <a:ext cx="11548872" cy="6217920"/>
          </a:xfrm>
          <a:prstGeom prst="rect">
            <a:avLst/>
          </a:prstGeom>
          <a:solidFill>
            <a:schemeClr val="tx1">
              <a:alpha val="10000"/>
            </a:schemeClr>
          </a:solidFill>
          <a:ln w="127000" cap="sq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A3C4BDD-FB06-3E44-BC4D-535F2F683D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63507"/>
            <a:ext cx="3494362" cy="4930986"/>
          </a:xfrm>
        </p:spPr>
        <p:txBody>
          <a:bodyPr>
            <a:normAutofit/>
          </a:bodyPr>
          <a:lstStyle/>
          <a:p>
            <a:pPr algn="r"/>
            <a:r>
              <a:rPr lang="en-US">
                <a:solidFill>
                  <a:schemeClr val="accent1"/>
                </a:solidFill>
              </a:rPr>
              <a:t>Family Systems Theory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5021601D-2758-4B15-A31C-FDA184C51B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54296" y="2057400"/>
            <a:ext cx="0" cy="2743200"/>
          </a:xfrm>
          <a:prstGeom prst="line">
            <a:avLst/>
          </a:prstGeom>
          <a:ln w="1905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0CE19ED-3D07-3B4D-97A5-5B56C0EBF04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976030" y="963507"/>
            <a:ext cx="6250940" cy="2304627"/>
          </a:xfrm>
        </p:spPr>
        <p:txBody>
          <a:bodyPr anchor="b">
            <a:normAutofit/>
          </a:bodyPr>
          <a:lstStyle/>
          <a:p>
            <a:r>
              <a:rPr lang="en-US" sz="2000" dirty="0"/>
              <a:t>Roles: will develop to maintain homeostasis</a:t>
            </a:r>
          </a:p>
          <a:p>
            <a:r>
              <a:rPr lang="en-US" sz="2000" dirty="0"/>
              <a:t>Ex: 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A5AD4C9-253A-0B40-ABD3-FABA433980F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976030" y="3589866"/>
            <a:ext cx="6250940" cy="2304628"/>
          </a:xfrm>
        </p:spPr>
        <p:txBody>
          <a:bodyPr>
            <a:normAutofit/>
          </a:bodyPr>
          <a:lstStyle/>
          <a:p>
            <a:r>
              <a:rPr lang="en-US" sz="2000" dirty="0"/>
              <a:t>Rules: will develop to maintain homeostasis</a:t>
            </a:r>
          </a:p>
          <a:p>
            <a:r>
              <a:rPr lang="en-US" sz="2000" dirty="0"/>
              <a:t>Ex: </a:t>
            </a:r>
          </a:p>
        </p:txBody>
      </p:sp>
    </p:spTree>
    <p:extLst>
      <p:ext uri="{BB962C8B-B14F-4D97-AF65-F5344CB8AC3E}">
        <p14:creationId xmlns:p14="http://schemas.microsoft.com/office/powerpoint/2010/main" val="418297458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42664E-BF43-674B-A1A2-513F0B0697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56306" y="629266"/>
            <a:ext cx="5383421" cy="1676603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Social Network Theory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A98BC887-4916-4227-9F48-3B078D238FA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5566179" cy="6858000"/>
          </a:xfrm>
          <a:prstGeom prst="rect">
            <a:avLst/>
          </a:prstGeom>
          <a:solidFill>
            <a:srgbClr val="7D534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" name="Rounded Rectangle 9">
            <a:extLst>
              <a:ext uri="{FF2B5EF4-FFF2-40B4-BE49-F238E27FC236}">
                <a16:creationId xmlns:a16="http://schemas.microsoft.com/office/drawing/2014/main" id="{1AD6DCFA-0E71-4650-A5E4-3C20E73EB6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4632" y="484632"/>
            <a:ext cx="4620362" cy="5739187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rgbClr val="C8CACA"/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" name="Content Placeholder 5" descr="A picture containing chart&#10;&#10;Description automatically generated">
            <a:extLst>
              <a:ext uri="{FF2B5EF4-FFF2-40B4-BE49-F238E27FC236}">
                <a16:creationId xmlns:a16="http://schemas.microsoft.com/office/drawing/2014/main" id="{30B97D51-DEC7-6E41-B542-2FDF3F1717D3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3">
            <a:extLst>
              <a:ext uri="{837473B0-CC2E-450A-ABE3-18F120FF3D39}">
                <a1611:picAttrSrcUrl xmlns:a1611="http://schemas.microsoft.com/office/drawing/2016/11/main" r:id="rId4"/>
              </a:ext>
            </a:extLst>
          </a:blip>
          <a:srcRect l="3436" r="1" b="1"/>
          <a:stretch/>
        </p:blipFill>
        <p:spPr>
          <a:xfrm>
            <a:off x="804669" y="803050"/>
            <a:ext cx="3992260" cy="2015490"/>
          </a:xfrm>
          <a:prstGeom prst="rect">
            <a:avLst/>
          </a:prstGeom>
          <a:effectLst/>
        </p:spPr>
      </p:pic>
      <p:pic>
        <p:nvPicPr>
          <p:cNvPr id="9" name="Picture 8" descr="Water droplets on a glass&#10;&#10;Description automatically generated with low confidence">
            <a:extLst>
              <a:ext uri="{FF2B5EF4-FFF2-40B4-BE49-F238E27FC236}">
                <a16:creationId xmlns:a16="http://schemas.microsoft.com/office/drawing/2014/main" id="{3CC13A9A-F842-3E4E-B03F-B6833F3D11DD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837473B0-CC2E-450A-ABE3-18F120FF3D39}">
                <a1611:picAttrSrcUrl xmlns:a1611="http://schemas.microsoft.com/office/drawing/2016/11/main" r:id="rId6"/>
              </a:ext>
            </a:extLst>
          </a:blip>
          <a:srcRect t="2135" r="4" b="577"/>
          <a:stretch/>
        </p:blipFill>
        <p:spPr>
          <a:xfrm>
            <a:off x="804673" y="3006092"/>
            <a:ext cx="3992259" cy="2893651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F6DCB28-0311-034D-8154-34C50203698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156308" y="2438400"/>
            <a:ext cx="5383420" cy="3785419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sz="2000"/>
              <a:t>Members of a social network can influence each other through persuasion, sharing info, and passing on trends</a:t>
            </a:r>
          </a:p>
          <a:p>
            <a:r>
              <a:rPr lang="en-US" sz="2000"/>
              <a:t>Each individual is called a node.</a:t>
            </a:r>
          </a:p>
          <a:p>
            <a:r>
              <a:rPr lang="en-US" sz="2000"/>
              <a:t>May have a power position w/i network</a:t>
            </a:r>
          </a:p>
          <a:p>
            <a:r>
              <a:rPr lang="en-US" sz="2000"/>
              <a:t>Critical role of transmission of trends</a:t>
            </a:r>
          </a:p>
          <a:p>
            <a:r>
              <a:rPr lang="en-US" sz="2000"/>
              <a:t>Social networks -&gt; important driver of health behaviors</a:t>
            </a:r>
          </a:p>
          <a:p>
            <a:r>
              <a:rPr lang="en-US" sz="2000"/>
              <a:t>https://www.youtube.com/watch?v=xT3EpF2EsbQ</a:t>
            </a:r>
          </a:p>
        </p:txBody>
      </p:sp>
    </p:spTree>
    <p:extLst>
      <p:ext uri="{BB962C8B-B14F-4D97-AF65-F5344CB8AC3E}">
        <p14:creationId xmlns:p14="http://schemas.microsoft.com/office/powerpoint/2010/main" val="128863553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04812C46-200A-4DEB-A05E-3ED6C68C23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" name="Content Placeholder 5" descr="A group of people posing for a photo with dogs&#10;&#10;Description automatically generated with medium confidence">
            <a:extLst>
              <a:ext uri="{FF2B5EF4-FFF2-40B4-BE49-F238E27FC236}">
                <a16:creationId xmlns:a16="http://schemas.microsoft.com/office/drawing/2014/main" id="{01269190-61B2-1F47-9F41-0F57A906B421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3">
            <a:extLst>
              <a:ext uri="{837473B0-CC2E-450A-ABE3-18F120FF3D39}">
                <a1611:picAttrSrcUrl xmlns:a1611="http://schemas.microsoft.com/office/drawing/2016/11/main" r:id="rId4"/>
              </a:ext>
            </a:extLst>
          </a:blip>
          <a:srcRect t="4176" b="1260"/>
          <a:stretch/>
        </p:blipFill>
        <p:spPr>
          <a:xfrm>
            <a:off x="1" y="10"/>
            <a:ext cx="9669642" cy="6857990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D1EA859B-E555-4109-94F3-6700E046E0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5125019" y="0"/>
            <a:ext cx="7066978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5912154-DAE3-CF43-92EC-8638D8FE85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31610" y="365125"/>
            <a:ext cx="3822189" cy="1899912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000"/>
              <a:t>Subcultures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67727F9-13DE-C94F-B3B5-65C5D130985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531610" y="2434201"/>
            <a:ext cx="3822189" cy="3742762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sz="2000"/>
              <a:t>Social network &lt; Subculture</a:t>
            </a:r>
          </a:p>
          <a:p>
            <a:r>
              <a:rPr lang="en-US" sz="2000"/>
              <a:t>Individuals w/i the subculture have shared interests and have their own values and norms.</a:t>
            </a:r>
          </a:p>
          <a:p>
            <a:r>
              <a:rPr lang="en-US" sz="2000"/>
              <a:t>Ex</a:t>
            </a:r>
          </a:p>
          <a:p>
            <a:r>
              <a:rPr lang="en-US" sz="2000"/>
              <a:t>Alcohol and drugs can be used to create a subculture.</a:t>
            </a:r>
          </a:p>
          <a:p>
            <a:r>
              <a:rPr lang="en-US" sz="2000"/>
              <a:t>There is strong loyalty to the subculture and a sense of belongingness keeping them connected.</a:t>
            </a:r>
          </a:p>
        </p:txBody>
      </p:sp>
    </p:spTree>
    <p:extLst>
      <p:ext uri="{BB962C8B-B14F-4D97-AF65-F5344CB8AC3E}">
        <p14:creationId xmlns:p14="http://schemas.microsoft.com/office/powerpoint/2010/main" val="88941125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F13C74B1-5B17-4795-BED0-7140497B44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7C6B9A0-3699-DA43-80B0-B4BA31109D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325369"/>
            <a:ext cx="4368602" cy="1956841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5400"/>
              <a:t>Subcultures</a:t>
            </a:r>
          </a:p>
        </p:txBody>
      </p:sp>
      <p:sp>
        <p:nvSpPr>
          <p:cNvPr id="14" name="sketchy line">
            <a:extLst>
              <a:ext uri="{FF2B5EF4-FFF2-40B4-BE49-F238E27FC236}">
                <a16:creationId xmlns:a16="http://schemas.microsoft.com/office/drawing/2014/main" id="{D4974D33-8DC5-464E-8C6D-BE58F0669C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80" y="2586994"/>
            <a:ext cx="3474720" cy="18288"/>
          </a:xfrm>
          <a:custGeom>
            <a:avLst/>
            <a:gdLst>
              <a:gd name="connsiteX0" fmla="*/ 0 w 3474720"/>
              <a:gd name="connsiteY0" fmla="*/ 0 h 18288"/>
              <a:gd name="connsiteX1" fmla="*/ 694944 w 3474720"/>
              <a:gd name="connsiteY1" fmla="*/ 0 h 18288"/>
              <a:gd name="connsiteX2" fmla="*/ 1355141 w 3474720"/>
              <a:gd name="connsiteY2" fmla="*/ 0 h 18288"/>
              <a:gd name="connsiteX3" fmla="*/ 2015338 w 3474720"/>
              <a:gd name="connsiteY3" fmla="*/ 0 h 18288"/>
              <a:gd name="connsiteX4" fmla="*/ 2779776 w 3474720"/>
              <a:gd name="connsiteY4" fmla="*/ 0 h 18288"/>
              <a:gd name="connsiteX5" fmla="*/ 3474720 w 3474720"/>
              <a:gd name="connsiteY5" fmla="*/ 0 h 18288"/>
              <a:gd name="connsiteX6" fmla="*/ 3474720 w 3474720"/>
              <a:gd name="connsiteY6" fmla="*/ 18288 h 18288"/>
              <a:gd name="connsiteX7" fmla="*/ 2779776 w 3474720"/>
              <a:gd name="connsiteY7" fmla="*/ 18288 h 18288"/>
              <a:gd name="connsiteX8" fmla="*/ 2189074 w 3474720"/>
              <a:gd name="connsiteY8" fmla="*/ 18288 h 18288"/>
              <a:gd name="connsiteX9" fmla="*/ 1528877 w 3474720"/>
              <a:gd name="connsiteY9" fmla="*/ 18288 h 18288"/>
              <a:gd name="connsiteX10" fmla="*/ 868680 w 3474720"/>
              <a:gd name="connsiteY10" fmla="*/ 18288 h 18288"/>
              <a:gd name="connsiteX11" fmla="*/ 0 w 3474720"/>
              <a:gd name="connsiteY11" fmla="*/ 18288 h 18288"/>
              <a:gd name="connsiteX12" fmla="*/ 0 w 347472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xmlns="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F672BD6-8FFA-4147-A417-D030AF3A2C9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40080" y="2872899"/>
            <a:ext cx="4243589" cy="3320668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sz="1500"/>
              <a:t>Alcohol subculture: Greek organizations often have an emphasis in the excessive consumption, including drinking games and drinking styles.</a:t>
            </a:r>
          </a:p>
          <a:p>
            <a:endParaRPr lang="en-US" sz="1500"/>
          </a:p>
          <a:p>
            <a:r>
              <a:rPr lang="en-US" sz="1500"/>
              <a:t>Polysubstance subculture: Expected to use any substance to alter consciousness. Sharing drugs, combinations of drugs, rave and after-party scene, etc. </a:t>
            </a:r>
          </a:p>
          <a:p>
            <a:endParaRPr lang="en-US" sz="1500"/>
          </a:p>
          <a:p>
            <a:r>
              <a:rPr lang="en-US" sz="1500"/>
              <a:t>Heroin subculture: http://www.youtube.com/watch?v=wptaluGbBhM</a:t>
            </a:r>
          </a:p>
        </p:txBody>
      </p:sp>
      <p:pic>
        <p:nvPicPr>
          <p:cNvPr id="6" name="Content Placeholder 5" descr="A group of people posing for a photo&#10;&#10;Description automatically generated">
            <a:extLst>
              <a:ext uri="{FF2B5EF4-FFF2-40B4-BE49-F238E27FC236}">
                <a16:creationId xmlns:a16="http://schemas.microsoft.com/office/drawing/2014/main" id="{182AC0DC-18DF-D846-8108-831DEF907521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3">
            <a:extLst>
              <a:ext uri="{837473B0-CC2E-450A-ABE3-18F120FF3D39}">
                <a1611:picAttrSrcUrl xmlns:a1611="http://schemas.microsoft.com/office/drawing/2016/11/main" r:id="rId4"/>
              </a:ext>
            </a:extLst>
          </a:blip>
          <a:srcRect l="8526" r="16247"/>
          <a:stretch/>
        </p:blipFill>
        <p:spPr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196403693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284</Words>
  <Application>Microsoft Office PowerPoint</Application>
  <PresentationFormat>Widescreen</PresentationFormat>
  <Paragraphs>44</Paragraphs>
  <Slides>8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Arial</vt:lpstr>
      <vt:lpstr>Calibri</vt:lpstr>
      <vt:lpstr>Calibri Light</vt:lpstr>
      <vt:lpstr>1_Office Theme</vt:lpstr>
      <vt:lpstr>Why does addiction persist over time?  Why is it so hard to overcome? </vt:lpstr>
      <vt:lpstr>What we will cover</vt:lpstr>
      <vt:lpstr>Family, Peers, &amp; Culture</vt:lpstr>
      <vt:lpstr>Family Systems Theory</vt:lpstr>
      <vt:lpstr>Family Systems Theory</vt:lpstr>
      <vt:lpstr>Social Network Theory</vt:lpstr>
      <vt:lpstr>Subcultures</vt:lpstr>
      <vt:lpstr>Subcultures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Why does addiction persist over time?  Why is it so hard to overcome? </dc:title>
  <dc:creator>Candice Reel</dc:creator>
  <cp:lastModifiedBy>Candice Reel</cp:lastModifiedBy>
  <cp:revision>1</cp:revision>
  <dcterms:created xsi:type="dcterms:W3CDTF">2022-03-21T16:28:58Z</dcterms:created>
  <dcterms:modified xsi:type="dcterms:W3CDTF">2022-03-21T16:29:47Z</dcterms:modified>
</cp:coreProperties>
</file>